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9" r:id="rId4"/>
    <p:sldId id="298" r:id="rId5"/>
    <p:sldId id="301" r:id="rId6"/>
    <p:sldId id="302" r:id="rId7"/>
    <p:sldId id="318" r:id="rId8"/>
    <p:sldId id="288" r:id="rId9"/>
    <p:sldId id="303" r:id="rId10"/>
    <p:sldId id="304" r:id="rId11"/>
    <p:sldId id="274" r:id="rId12"/>
    <p:sldId id="305" r:id="rId13"/>
    <p:sldId id="306" r:id="rId14"/>
    <p:sldId id="276" r:id="rId15"/>
    <p:sldId id="307" r:id="rId16"/>
    <p:sldId id="308" r:id="rId17"/>
    <p:sldId id="284" r:id="rId18"/>
    <p:sldId id="309" r:id="rId19"/>
    <p:sldId id="310" r:id="rId20"/>
    <p:sldId id="289" r:id="rId21"/>
    <p:sldId id="311" r:id="rId22"/>
    <p:sldId id="314" r:id="rId23"/>
    <p:sldId id="312" r:id="rId24"/>
    <p:sldId id="313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lt-L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4E9EBE-4D21-4F63-9F84-680C1FD5DAA7}">
          <p14:sldIdLst>
            <p14:sldId id="279"/>
          </p14:sldIdLst>
        </p14:section>
        <p14:section name="Untitled Section" id="{87CD0AF3-39C9-4E41-9538-E1BC4A516A8B}">
          <p14:sldIdLst>
            <p14:sldId id="298"/>
            <p14:sldId id="301"/>
            <p14:sldId id="302"/>
            <p14:sldId id="318"/>
            <p14:sldId id="288"/>
            <p14:sldId id="303"/>
            <p14:sldId id="304"/>
            <p14:sldId id="274"/>
            <p14:sldId id="305"/>
            <p14:sldId id="306"/>
            <p14:sldId id="276"/>
            <p14:sldId id="307"/>
            <p14:sldId id="308"/>
            <p14:sldId id="284"/>
            <p14:sldId id="309"/>
            <p14:sldId id="310"/>
            <p14:sldId id="289"/>
            <p14:sldId id="311"/>
            <p14:sldId id="314"/>
            <p14:sldId id="312"/>
            <p14:sldId id="313"/>
            <p14:sldId id="315"/>
            <p14:sldId id="316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B79133-D871-442A-8BE0-3C3DD6F8C66F}" type="datetimeFigureOut">
              <a:rPr lang="en-US"/>
              <a:pPr>
                <a:defRPr/>
              </a:pPr>
              <a:t>1/22/2013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Spustelėję redag. ruoš. teksto stilių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en-US" noProof="0" smtClean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CC8B5F-BA63-4799-8B62-A4BC6A14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353B-AB0B-453B-8A9E-DE842EF30518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D053-A454-4FB7-BB82-10DC1437B42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27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3282-04FF-49A5-A845-648691C4D896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BBA8-CF5B-4E7E-8293-104CFA8B48F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38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F262-F20D-44F4-91AB-C1B9DBA1D65D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1CF4-40DA-4707-8E17-D3E60E8C260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263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9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9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2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3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0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BA76-9E8C-44C6-B86B-82E2E583F62A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5A9F-E4B9-4964-8B1A-8AFF33F0005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863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6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1561-4C87-4875-B0CD-F6F160404A38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6D97-AF57-4E79-9DA0-C651B4EFCF79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2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21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0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2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88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5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4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E8B1-9D94-4DE2-82BA-21A26A27E1C0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ADE4-0877-4AA3-A61B-52B13D7170C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8489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45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45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A95B-3A8B-4EBB-AB6F-B8C5F2E6A242}" type="datetimeFigureOut">
              <a:rPr lang="lt-LT">
                <a:solidFill>
                  <a:prstClr val="black">
                    <a:tint val="75000"/>
                  </a:prstClr>
                </a:solidFill>
              </a:rPr>
              <a:pPr/>
              <a:t>2013.01.22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B621-3812-47DB-B974-A1C740B950F6}" type="slidenum">
              <a:rPr lang="lt-L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CCAB-3BBA-46AC-AB48-B598214297D3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690C-ABBA-4FFB-84F6-B1301798314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434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42A3-EAE0-49D5-AC4B-22F2468D12F9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D40A-90AD-41D2-92C6-83A2526A5D7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61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C2EA-0EFB-486F-95DA-BB48E2948C57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CF87-65E3-456E-AEF6-B5140E91A0C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365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51A5-F20D-4FAF-86FE-A61D3815C41E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0AE3-630D-4A1A-BD18-3CD44AB9353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031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75BF-B6E3-4770-98B9-169DA276AD90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5E55-9B62-4378-BD20-6B976241000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9985-0728-4E18-8436-73E921A7434A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442A-96DC-4B77-80C4-FAC96121535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149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B41BDF4-202A-49EA-B883-ABEDB28B15E0}" type="datetime1">
              <a:rPr lang="lt-LT"/>
              <a:pPr>
                <a:defRPr/>
              </a:pPr>
              <a:t>2013.01.22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518ED70-9C61-417C-840E-422E8AB40AF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3161561-4C87-4875-B0CD-F6F160404A38}" type="datetimeFigureOut">
              <a:rPr lang="lt-L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2013.01.22</a:t>
            </a:fld>
            <a:endParaRPr lang="lt-LT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t-LT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2516D97-AF57-4E79-9DA0-C651B4EFCF79}" type="slidenum">
              <a:rPr lang="lt-L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97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D0EA95B-3A8B-4EBB-AB6F-B8C5F2E6A242}" type="datetimeFigureOut">
              <a:rPr lang="lt-L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2013.01.22</a:t>
            </a:fld>
            <a:endParaRPr lang="lt-LT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t-LT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BF7B621-3812-47DB-B974-A1C740B950F6}" type="slidenum">
              <a:rPr lang="lt-L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22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ybiniaizaidimai.lt/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alicija.romeiko@leu.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.kasperaviciute\Desktop\196001_214817808533950_193799183969146_972999_823566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b="29035"/>
          <a:stretch/>
        </p:blipFill>
        <p:spPr bwMode="auto">
          <a:xfrm>
            <a:off x="15582" y="-1"/>
            <a:ext cx="9144000" cy="427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3333" y="4028518"/>
            <a:ext cx="72267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lt-LT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Projektas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„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Kūrybinės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partnerystės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/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lt-LT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Vilniaus  regiono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„Tyrinėjančių mokyklų“ 2012-2013 istorija</a:t>
            </a:r>
            <a:endParaRPr lang="lt-LT" dirty="0">
              <a:solidFill>
                <a:schemeClr val="accent1">
                  <a:lumMod val="75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lt-LT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Regiono kuratorės Alicija Romeiko, Danguolė Bylaitė Šalavėjienė</a:t>
            </a:r>
          </a:p>
          <a:p>
            <a:pPr algn="ctr">
              <a:defRPr/>
            </a:pPr>
            <a:r>
              <a:rPr lang="lt-LT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2013 </a:t>
            </a:r>
            <a:r>
              <a:rPr lang="lt-LT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m. vasario 1 d.</a:t>
            </a:r>
            <a:endParaRPr lang="lt-LT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Picture 6" descr="Z:\Rastine\Blankai\Logotipai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008785"/>
            <a:ext cx="1768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Z:\Rastine\Blankai\Logotipai\smm_logo_z_su_pa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32" y="5994498"/>
            <a:ext cx="1003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Z:\Rastine\Blankai\Logotipai\upc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967510"/>
            <a:ext cx="1398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NEW whiteout paint 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40857"/>
          <a:stretch>
            <a:fillRect/>
          </a:stretch>
        </p:blipFill>
        <p:spPr bwMode="auto">
          <a:xfrm rot="10800000">
            <a:off x="2354892" y="4622104"/>
            <a:ext cx="6789108" cy="22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17500" y="1600200"/>
            <a:ext cx="7861996" cy="38736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endParaRPr lang="lt-LT" sz="2000" b="1" dirty="0" smtClean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Projekto </a:t>
            </a:r>
            <a:r>
              <a:rPr lang="lt-LT" sz="2000" b="1" dirty="0">
                <a:ea typeface="ＭＳ Ｐゴシック" charset="-128"/>
              </a:rPr>
              <a:t>tyrinėjimo sritis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>
                <a:ea typeface="ＭＳ Ｐゴシック" charset="-128"/>
              </a:rPr>
              <a:t>kalbinės raiškos lavinimas skatinant susidomėjimą lietuvių kalba ir kultūra.</a:t>
            </a:r>
            <a:endParaRPr lang="lt-LT" sz="20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Projekto problematika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>
                <a:ea typeface="ＭＳ Ｐゴシック" charset="-128"/>
              </a:rPr>
              <a:t>gimtosios kalbos (lietuvių) m</a:t>
            </a:r>
            <a:r>
              <a:rPr lang="lt-LT" sz="2000" dirty="0" smtClean="0"/>
              <a:t>okymosi skatinimas.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Ko </a:t>
            </a:r>
            <a:r>
              <a:rPr lang="lt-LT" sz="2000" b="1" dirty="0">
                <a:ea typeface="ＭＳ Ｐゴシック" charset="-128"/>
              </a:rPr>
              <a:t>tikimasi iš projekto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/>
              <a:t> padidinti mokymosi </a:t>
            </a:r>
            <a:r>
              <a:rPr lang="lt-LT" sz="2000" dirty="0" smtClean="0"/>
              <a:t>motyvaciją; sustiprinti lietuvišką identitetą; pagerinti mokinių santykius komandinio darbo pagalba.</a:t>
            </a:r>
            <a:endParaRPr lang="lt-LT" sz="2800" dirty="0">
              <a:solidFill>
                <a:srgbClr val="007CBF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lt-LT" sz="2000" dirty="0"/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lt-LT" sz="2400" dirty="0" smtClean="0"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lt-LT" sz="2400" dirty="0" smtClean="0">
              <a:ea typeface="ＭＳ Ｐゴシック" charset="-128"/>
            </a:endParaRPr>
          </a:p>
          <a:p>
            <a:pPr eaLnBrk="1" hangingPunct="1">
              <a:defRPr/>
            </a:pPr>
            <a:endParaRPr lang="lt-LT" dirty="0" smtClean="0">
              <a:ea typeface="ＭＳ Ｐゴシック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1338861">
            <a:off x="343432" y="466725"/>
            <a:ext cx="6245616" cy="920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lt-LT" sz="2800" b="1" dirty="0">
                <a:solidFill>
                  <a:schemeClr val="tx1"/>
                </a:solidFill>
              </a:rPr>
              <a:t>Baltosios Vokės „Šilo“ </a:t>
            </a:r>
            <a:r>
              <a:rPr lang="lt-LT" sz="2800" b="1" dirty="0" smtClean="0">
                <a:solidFill>
                  <a:schemeClr val="tx1"/>
                </a:solidFill>
              </a:rPr>
              <a:t>vidurinė </a:t>
            </a:r>
            <a:r>
              <a:rPr lang="lt-LT" sz="2800" b="1" dirty="0">
                <a:solidFill>
                  <a:schemeClr val="tx1"/>
                </a:solidFill>
              </a:rPr>
              <a:t>mokykla</a:t>
            </a:r>
          </a:p>
        </p:txBody>
      </p:sp>
      <p:pic>
        <p:nvPicPr>
          <p:cNvPr id="9" name="Picture 2" descr="C:\Documents and Settings\m.kasperaviciute\Desktop\skaiciai\deši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9" y="6110726"/>
            <a:ext cx="8202641" cy="2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98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660_335699703203516_55566776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1249" y="526093"/>
            <a:ext cx="632679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chemeClr val="tx2">
                    <a:lumMod val="50000"/>
                  </a:schemeClr>
                </a:solidFill>
              </a:rPr>
              <a:t>Lentvario Motiejaus Šimelionio gimnazija</a:t>
            </a:r>
            <a:endParaRPr lang="lt-LT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1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> </a:t>
            </a:r>
            <a:endParaRPr lang="lt-LT" dirty="0" smtClean="0"/>
          </a:p>
        </p:txBody>
      </p:sp>
      <p:pic>
        <p:nvPicPr>
          <p:cNvPr id="8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48" y="463550"/>
            <a:ext cx="7052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tx2">
                    <a:lumMod val="50000"/>
                  </a:schemeClr>
                </a:solidFill>
              </a:rPr>
              <a:t>Lentvario Motiejaus Šimelionio gimnazija</a:t>
            </a:r>
          </a:p>
          <a:p>
            <a:endParaRPr lang="lt-LT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 rot="21063784">
            <a:off x="436046" y="1635418"/>
            <a:ext cx="7800098" cy="42200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endParaRPr lang="lt-LT" sz="1800" b="1" dirty="0" smtClean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 smtClean="0">
                <a:ea typeface="ＭＳ Ｐゴシック" charset="-128"/>
              </a:rPr>
              <a:t>Projekto </a:t>
            </a:r>
            <a:r>
              <a:rPr lang="lt-LT" sz="1800" b="1" dirty="0">
                <a:ea typeface="ＭＳ Ｐゴシック" charset="-128"/>
              </a:rPr>
              <a:t>tema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/>
              <a:t>b</a:t>
            </a:r>
            <a:r>
              <a:rPr lang="lt-LT" sz="1800" dirty="0" smtClean="0"/>
              <a:t>endrųjų </a:t>
            </a:r>
            <a:r>
              <a:rPr lang="lt-LT" sz="1800" dirty="0"/>
              <a:t>kompetencijų ugdymas kino meno </a:t>
            </a:r>
            <a:r>
              <a:rPr lang="lt-LT" sz="1800" dirty="0" smtClean="0"/>
              <a:t>priemonėmis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 smtClean="0">
                <a:ea typeface="ＭＳ Ｐゴシック" charset="-128"/>
              </a:rPr>
              <a:t>Mokinių </a:t>
            </a:r>
            <a:r>
              <a:rPr lang="lt-LT" sz="1800" b="1" dirty="0">
                <a:ea typeface="ＭＳ Ｐゴシック" charset="-128"/>
              </a:rPr>
              <a:t>skaičius projekte </a:t>
            </a:r>
            <a:r>
              <a:rPr lang="lt-LT" sz="1800" dirty="0">
                <a:ea typeface="ＭＳ Ｐゴシック" charset="-128"/>
              </a:rPr>
              <a:t>- 25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>
                <a:ea typeface="ＭＳ Ｐゴシック" charset="-128"/>
              </a:rPr>
              <a:t>Dalyvaujanti klasė (-ės)</a:t>
            </a:r>
            <a:r>
              <a:rPr lang="lt-LT" sz="1800" dirty="0">
                <a:ea typeface="ＭＳ Ｐゴシック" charset="-128"/>
              </a:rPr>
              <a:t> – </a:t>
            </a:r>
            <a:r>
              <a:rPr lang="lt-LT" sz="1800" dirty="0" smtClean="0"/>
              <a:t>specialiųjų poreikių vaikų </a:t>
            </a:r>
            <a:r>
              <a:rPr lang="lt-LT" sz="1800" dirty="0"/>
              <a:t>klasė.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>
                <a:ea typeface="ＭＳ Ｐゴシック" charset="-128"/>
              </a:rPr>
              <a:t>Kūrybos agentas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 smtClean="0"/>
              <a:t>Kornelija Česonytė</a:t>
            </a:r>
            <a:endParaRPr lang="lt-LT" sz="18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 smtClean="0">
                <a:ea typeface="ＭＳ Ｐゴシック" charset="-128"/>
              </a:rPr>
              <a:t>Kuriantis praktikas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/>
              <a:t>Maratas </a:t>
            </a:r>
            <a:r>
              <a:rPr lang="lt-LT" sz="1800" dirty="0" smtClean="0"/>
              <a:t>Sargsyanas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 smtClean="0">
                <a:ea typeface="ＭＳ Ｐゴシック" charset="-128"/>
              </a:rPr>
              <a:t>Mokytojai</a:t>
            </a:r>
            <a:r>
              <a:rPr lang="lt-LT" sz="1800" b="1" dirty="0">
                <a:ea typeface="ＭＳ Ｐゴシック" charset="-128"/>
              </a:rPr>
              <a:t>, dalyvaujantys projekte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 smtClean="0">
                <a:ea typeface="ＭＳ Ｐゴシック" charset="-128"/>
              </a:rPr>
              <a:t>anglų, lietuvių, informatikos, muzikos ir dailės mokytojai. </a:t>
            </a:r>
            <a:r>
              <a:rPr lang="lt-LT" sz="1800" b="1" dirty="0">
                <a:ea typeface="ＭＳ Ｐゴシック" charset="-128"/>
              </a:rPr>
              <a:t>Iš viso </a:t>
            </a:r>
            <a:r>
              <a:rPr lang="lt-LT" sz="1800" b="1" dirty="0" smtClean="0">
                <a:ea typeface="ＭＳ Ｐゴシック" charset="-128"/>
              </a:rPr>
              <a:t>11.</a:t>
            </a:r>
            <a:endParaRPr lang="lt-LT" sz="1800" b="1" dirty="0">
              <a:ea typeface="ＭＳ Ｐゴシック" charset="-128"/>
            </a:endParaRPr>
          </a:p>
          <a:p>
            <a:endParaRPr lang="lt-L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> </a:t>
            </a:r>
            <a:endParaRPr lang="lt-LT" dirty="0" smtClean="0"/>
          </a:p>
        </p:txBody>
      </p:sp>
      <p:pic>
        <p:nvPicPr>
          <p:cNvPr id="8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48" y="463550"/>
            <a:ext cx="7052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tx2">
                    <a:lumMod val="50000"/>
                  </a:schemeClr>
                </a:solidFill>
              </a:rPr>
              <a:t>Lentvario Motiejaus Šimelionio gimnazija</a:t>
            </a:r>
          </a:p>
          <a:p>
            <a:endParaRPr lang="lt-LT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 rot="20966033">
            <a:off x="580852" y="1760855"/>
            <a:ext cx="7823213" cy="41896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 smtClean="0">
                <a:ea typeface="ＭＳ Ｐゴシック" charset="-128"/>
              </a:rPr>
              <a:t>Projekto </a:t>
            </a:r>
            <a:r>
              <a:rPr lang="lt-LT" sz="1800" b="1" dirty="0">
                <a:ea typeface="ＭＳ Ｐゴシック" charset="-128"/>
              </a:rPr>
              <a:t>tyrinėjimo sritis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/>
              <a:t>bendrųjų kompetencijų ugdymas kino meno priemonėmis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 smtClean="0">
                <a:ea typeface="ＭＳ Ｐゴシック" charset="-128"/>
              </a:rPr>
              <a:t>Projekto </a:t>
            </a:r>
            <a:r>
              <a:rPr lang="lt-LT" sz="1800" b="1" dirty="0">
                <a:ea typeface="ＭＳ Ｐゴシック" charset="-128"/>
              </a:rPr>
              <a:t>problematika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/>
              <a:t>v</a:t>
            </a:r>
            <a:r>
              <a:rPr lang="lt-LT" sz="1800" dirty="0" smtClean="0"/>
              <a:t>isi </a:t>
            </a:r>
            <a:r>
              <a:rPr lang="lt-LT" sz="1800" dirty="0"/>
              <a:t>vaikai, besimokantys šioje klasėje, mokosi pagal pritaikytas ir individualizuotas programas. Jiems yra nustatyti vienokie ar kitokie intelekto, elgesio sutrikimai. Klasė mišri – joje mokosi nuo 5 iki 11 klasės vaikai.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1800" b="1" dirty="0">
                <a:ea typeface="ＭＳ Ｐゴシック" charset="-128"/>
              </a:rPr>
              <a:t>Ko tikimasi iš projekto </a:t>
            </a:r>
            <a:r>
              <a:rPr lang="lt-LT" sz="1800" dirty="0">
                <a:ea typeface="ＭＳ Ｐゴシック" charset="-128"/>
              </a:rPr>
              <a:t>– </a:t>
            </a:r>
            <a:r>
              <a:rPr lang="lt-LT" sz="1800" dirty="0"/>
              <a:t> </a:t>
            </a:r>
            <a:r>
              <a:rPr lang="lt-LT" sz="1800" dirty="0" smtClean="0"/>
              <a:t>tikimasi per </a:t>
            </a:r>
            <a:r>
              <a:rPr lang="lt-LT" sz="1800" dirty="0"/>
              <a:t>projektines veiklas mokiniai visų pirma pradės vieni kitus labiau gerbti, gerbti mokytojus, taps draugais su </a:t>
            </a:r>
            <a:r>
              <a:rPr lang="lt-LT" sz="1800" dirty="0" smtClean="0"/>
              <a:t>jais;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7147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> </a:t>
            </a:r>
            <a:endParaRPr lang="lt-LT" dirty="0" smtClean="0"/>
          </a:p>
        </p:txBody>
      </p:sp>
      <p:pic>
        <p:nvPicPr>
          <p:cNvPr id="8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Z:\Rastine\Blankai\Logotipai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008785"/>
            <a:ext cx="1768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Z:\Rastine\Blankai\Logotipai\smm_logo_z_su_p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32" y="5994498"/>
            <a:ext cx="1003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Z:\Rastine\Blankai\Logotipai\upc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967510"/>
            <a:ext cx="1398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48" y="463550"/>
            <a:ext cx="705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Vilniaus „Vilnios" pagrindinė mokykla</a:t>
            </a:r>
            <a:endParaRPr lang="lt-LT" dirty="0"/>
          </a:p>
        </p:txBody>
      </p:sp>
      <p:pic>
        <p:nvPicPr>
          <p:cNvPr id="12" name="Picture 11" descr="F:\galerija\lapkr 16\DSC048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6124" y="4384195"/>
            <a:ext cx="2465705" cy="138557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29" descr="F:\galerija\Ievai 4\DSC049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/>
          <a:stretch>
            <a:fillRect/>
          </a:stretch>
        </p:blipFill>
        <p:spPr bwMode="auto">
          <a:xfrm>
            <a:off x="7276782" y="1758259"/>
            <a:ext cx="1172210" cy="202882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F:\galerija\lapkr 7\DSC04699.JPG"/>
          <p:cNvPicPr/>
          <p:nvPr/>
        </p:nvPicPr>
        <p:blipFill>
          <a:blip r:embed="rId8" cstate="print"/>
          <a:srcRect l="9634" t="7725" r="12773"/>
          <a:stretch>
            <a:fillRect/>
          </a:stretch>
        </p:blipFill>
        <p:spPr bwMode="auto">
          <a:xfrm>
            <a:off x="3194192" y="1417638"/>
            <a:ext cx="3034665" cy="202628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F:\galerija\lapkr 7\DSC0475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1524" y="4058063"/>
            <a:ext cx="2129790" cy="11969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F:\galerija\lapkr 7\DSC04711.JPG"/>
          <p:cNvPicPr/>
          <p:nvPr/>
        </p:nvPicPr>
        <p:blipFill>
          <a:blip r:embed="rId10" cstate="print"/>
          <a:srcRect t="4802"/>
          <a:stretch>
            <a:fillRect/>
          </a:stretch>
        </p:blipFill>
        <p:spPr bwMode="auto">
          <a:xfrm>
            <a:off x="457200" y="1095190"/>
            <a:ext cx="1875155" cy="317627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0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hiteout simple paper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-389883" y="-420131"/>
            <a:ext cx="7747285" cy="754997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419589" cy="652462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lt-LT" sz="2400" b="1" dirty="0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lt-LT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lt-LT" sz="2800" b="1" dirty="0" smtClean="0">
                <a:solidFill>
                  <a:schemeClr val="bg1"/>
                </a:solidFill>
                <a:ea typeface="+mn-ea"/>
                <a:cs typeface="+mn-cs"/>
              </a:rPr>
              <a:t>Vilniaus </a:t>
            </a:r>
            <a:r>
              <a:rPr lang="lt-LT" sz="2800" b="1" dirty="0">
                <a:solidFill>
                  <a:schemeClr val="bg1"/>
                </a:solidFill>
                <a:ea typeface="+mn-ea"/>
                <a:cs typeface="+mn-cs"/>
              </a:rPr>
              <a:t>„Vilnios" pagrindinė </a:t>
            </a:r>
            <a:r>
              <a:rPr lang="lt-LT" sz="2800" b="1" dirty="0" smtClean="0">
                <a:solidFill>
                  <a:schemeClr val="bg1"/>
                </a:solidFill>
                <a:ea typeface="+mn-ea"/>
                <a:cs typeface="+mn-cs"/>
              </a:rPr>
              <a:t>mokykla</a:t>
            </a:r>
            <a:r>
              <a:rPr lang="lt-LT" sz="24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lt-LT" sz="24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en-US" dirty="0" smtClean="0"/>
              <a:t> </a:t>
            </a:r>
            <a:endParaRPr lang="lt-LT" dirty="0" smtClean="0"/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3E592A-0E86-4EC9-A94F-D5425F910AFB}" type="slidenum">
              <a:rPr lang="lt-LT" smtClean="0"/>
              <a:pPr/>
              <a:t>15</a:t>
            </a:fld>
            <a:endParaRPr lang="lt-LT" smtClean="0"/>
          </a:p>
        </p:txBody>
      </p:sp>
      <p:pic>
        <p:nvPicPr>
          <p:cNvPr id="7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 descr="F:\galerija\lapkr 16\DSC04852.JPG"/>
          <p:cNvPicPr>
            <a:picLocks noGrp="1"/>
          </p:cNvPicPr>
          <p:nvPr>
            <p:ph idx="1"/>
          </p:nvPr>
        </p:nvPicPr>
        <p:blipFill>
          <a:blip r:embed="rId4" cstate="print"/>
          <a:srcRect t="20000"/>
          <a:stretch>
            <a:fillRect/>
          </a:stretch>
        </p:blipFill>
        <p:spPr bwMode="auto">
          <a:xfrm>
            <a:off x="6670010" y="5288361"/>
            <a:ext cx="2385753" cy="14331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199" y="1703540"/>
            <a:ext cx="77650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Projekto tema </a:t>
            </a:r>
            <a:r>
              <a:rPr lang="lt-LT" dirty="0">
                <a:latin typeface="+mn-lt"/>
              </a:rPr>
              <a:t>– </a:t>
            </a:r>
            <a:r>
              <a:rPr lang="lt-LT" dirty="0" smtClean="0">
                <a:latin typeface="+mn-lt"/>
              </a:rPr>
              <a:t>„Aukštyn kojom“</a:t>
            </a:r>
            <a:endParaRPr lang="lt-LT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Mokinių skaičius projekte </a:t>
            </a:r>
            <a:r>
              <a:rPr lang="lt-LT" dirty="0">
                <a:latin typeface="+mn-lt"/>
              </a:rPr>
              <a:t>- </a:t>
            </a:r>
            <a:r>
              <a:rPr lang="lt-LT" dirty="0" smtClean="0">
                <a:latin typeface="+mn-lt"/>
              </a:rPr>
              <a:t>16</a:t>
            </a:r>
            <a:endParaRPr lang="lt-LT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Dalyvaujanti klasė (-ės)</a:t>
            </a:r>
            <a:r>
              <a:rPr lang="lt-LT" dirty="0">
                <a:latin typeface="+mn-lt"/>
              </a:rPr>
              <a:t> – </a:t>
            </a:r>
            <a:r>
              <a:rPr lang="lt-LT" dirty="0" smtClean="0">
                <a:latin typeface="+mn-lt"/>
              </a:rPr>
              <a:t>6 klasė.</a:t>
            </a:r>
            <a:endParaRPr lang="lt-LT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Kūrybos agentas </a:t>
            </a:r>
            <a:r>
              <a:rPr lang="lt-LT" dirty="0" smtClean="0">
                <a:latin typeface="+mn-lt"/>
              </a:rPr>
              <a:t>– Ingrida Dubinskaitė</a:t>
            </a:r>
            <a:endParaRPr lang="lt-LT" dirty="0">
              <a:latin typeface="+mn-lt"/>
            </a:endParaRPr>
          </a:p>
          <a:p>
            <a:r>
              <a:rPr lang="lt-LT" b="1" dirty="0" smtClean="0">
                <a:latin typeface="+mn-lt"/>
              </a:rPr>
              <a:t>Kuriantis praktikas </a:t>
            </a:r>
            <a:r>
              <a:rPr lang="lt-LT" dirty="0" smtClean="0">
                <a:latin typeface="+mn-lt"/>
              </a:rPr>
              <a:t>– </a:t>
            </a:r>
            <a:r>
              <a:rPr lang="lt-LT" dirty="0">
                <a:latin typeface="+mn-lt"/>
              </a:rPr>
              <a:t>Justas Tertelis, aktorius, režisierius, dramaturgas</a:t>
            </a:r>
          </a:p>
          <a:p>
            <a:r>
              <a:rPr lang="lt-LT" dirty="0">
                <a:latin typeface="+mn-lt"/>
              </a:rPr>
              <a:t>Jonas Tertelis, kino režisierius</a:t>
            </a:r>
            <a:endParaRPr lang="lt-LT" dirty="0" smtClean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 smtClean="0">
                <a:latin typeface="+mn-lt"/>
              </a:rPr>
              <a:t>Mokytojai</a:t>
            </a:r>
            <a:r>
              <a:rPr lang="lt-LT" b="1" dirty="0">
                <a:latin typeface="+mn-lt"/>
              </a:rPr>
              <a:t>, dalyvaujantys projekte </a:t>
            </a:r>
            <a:r>
              <a:rPr lang="lt-LT" dirty="0">
                <a:latin typeface="+mn-lt"/>
              </a:rPr>
              <a:t>– etikos, dailės,  lietuvių kalbos, matematikos </a:t>
            </a:r>
            <a:endParaRPr lang="lt-LT" dirty="0" smtClean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dirty="0" smtClean="0">
                <a:latin typeface="+mn-lt"/>
              </a:rPr>
              <a:t>ir </a:t>
            </a:r>
            <a:r>
              <a:rPr lang="lt-LT" dirty="0">
                <a:latin typeface="+mn-lt"/>
              </a:rPr>
              <a:t>techologijų </a:t>
            </a:r>
            <a:r>
              <a:rPr lang="lt-LT" dirty="0" smtClean="0">
                <a:latin typeface="+mn-lt"/>
              </a:rPr>
              <a:t>mokytojai</a:t>
            </a:r>
            <a:r>
              <a:rPr lang="lt-LT" dirty="0">
                <a:latin typeface="+mn-lt"/>
              </a:rPr>
              <a:t>. </a:t>
            </a:r>
            <a:r>
              <a:rPr lang="lt-LT" b="1" dirty="0">
                <a:latin typeface="+mn-lt"/>
              </a:rPr>
              <a:t>Iš viso 4.</a:t>
            </a:r>
          </a:p>
          <a:p>
            <a:endParaRPr lang="lt-LT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082596"/>
            <a:ext cx="595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>
                <a:latin typeface="+mn-lt"/>
              </a:rPr>
              <a:t>Romaldas Navickas</a:t>
            </a:r>
            <a:r>
              <a:rPr lang="lt-LT" dirty="0">
                <a:latin typeface="+mn-lt"/>
              </a:rPr>
              <a:t> (technologijos, istorija): </a:t>
            </a:r>
            <a:endParaRPr lang="lt-LT" dirty="0" smtClean="0">
              <a:latin typeface="+mn-lt"/>
            </a:endParaRPr>
          </a:p>
          <a:p>
            <a:r>
              <a:rPr lang="lt-LT" dirty="0" smtClean="0">
                <a:latin typeface="+mn-lt"/>
              </a:rPr>
              <a:t>„</a:t>
            </a:r>
            <a:r>
              <a:rPr lang="lt-LT" dirty="0">
                <a:latin typeface="+mn-lt"/>
              </a:rPr>
              <a:t>Projektas skatina į mokymąsi pažvelgti kitu- kūrybos kampu</a:t>
            </a:r>
            <a:r>
              <a:rPr lang="lt-LT" dirty="0" smtClean="0"/>
              <a:t>“.</a:t>
            </a:r>
            <a:endParaRPr lang="lt-L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hiteout simple paper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-389883" y="-420131"/>
            <a:ext cx="7747285" cy="754997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419589" cy="652462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lt-LT" sz="2400" b="1" dirty="0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lt-LT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lt-LT" sz="2800" b="1" dirty="0" smtClean="0">
                <a:solidFill>
                  <a:schemeClr val="bg1"/>
                </a:solidFill>
                <a:ea typeface="+mn-ea"/>
                <a:cs typeface="+mn-cs"/>
              </a:rPr>
              <a:t>Vilniaus </a:t>
            </a:r>
            <a:r>
              <a:rPr lang="lt-LT" sz="2800" b="1" dirty="0">
                <a:solidFill>
                  <a:schemeClr val="bg1"/>
                </a:solidFill>
                <a:ea typeface="+mn-ea"/>
                <a:cs typeface="+mn-cs"/>
              </a:rPr>
              <a:t>„Vilnios" pagrindinė </a:t>
            </a:r>
            <a:r>
              <a:rPr lang="lt-LT" sz="2800" b="1" dirty="0" smtClean="0">
                <a:solidFill>
                  <a:schemeClr val="bg1"/>
                </a:solidFill>
                <a:ea typeface="+mn-ea"/>
                <a:cs typeface="+mn-cs"/>
              </a:rPr>
              <a:t>mokykla</a:t>
            </a:r>
            <a:r>
              <a:rPr lang="lt-LT" sz="24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lt-LT" sz="24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en-US" dirty="0" smtClean="0"/>
              <a:t> </a:t>
            </a:r>
            <a:endParaRPr lang="lt-LT" dirty="0" smtClean="0"/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3E592A-0E86-4EC9-A94F-D5425F910AFB}" type="slidenum">
              <a:rPr lang="lt-LT" smtClean="0"/>
              <a:pPr/>
              <a:t>16</a:t>
            </a:fld>
            <a:endParaRPr lang="lt-LT" smtClean="0"/>
          </a:p>
        </p:txBody>
      </p:sp>
      <p:pic>
        <p:nvPicPr>
          <p:cNvPr id="7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038" y="1215025"/>
            <a:ext cx="853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lt-LT" sz="2000" b="1" dirty="0">
                <a:latin typeface="+mn-lt"/>
              </a:rPr>
              <a:t>Projekto tyrinėjimo sritis </a:t>
            </a:r>
            <a:r>
              <a:rPr lang="lt-LT" sz="2000" dirty="0">
                <a:latin typeface="+mn-lt"/>
              </a:rPr>
              <a:t>– </a:t>
            </a:r>
            <a:r>
              <a:rPr lang="lt-LT" sz="2000" dirty="0" smtClean="0">
                <a:latin typeface="+mn-lt"/>
              </a:rPr>
              <a:t>tarpusavio santykių gerinimas, palankaus psichologinio klimato kūrimas klasėje.</a:t>
            </a:r>
            <a:endParaRPr lang="lt-LT" sz="2000" dirty="0">
              <a:latin typeface="+mn-lt"/>
            </a:endParaRPr>
          </a:p>
          <a:p>
            <a:pPr marL="0" indent="0">
              <a:buNone/>
              <a:defRPr/>
            </a:pPr>
            <a:endParaRPr lang="lt-LT" sz="2000" b="1" dirty="0" smtClean="0">
              <a:latin typeface="+mn-lt"/>
            </a:endParaRPr>
          </a:p>
          <a:p>
            <a:pPr marL="0" indent="0">
              <a:buNone/>
              <a:defRPr/>
            </a:pPr>
            <a:r>
              <a:rPr lang="lt-LT" sz="2000" b="1" dirty="0" smtClean="0">
                <a:latin typeface="+mn-lt"/>
              </a:rPr>
              <a:t>Projekto </a:t>
            </a:r>
            <a:r>
              <a:rPr lang="lt-LT" sz="2000" b="1" dirty="0">
                <a:latin typeface="+mn-lt"/>
              </a:rPr>
              <a:t>problematika </a:t>
            </a:r>
            <a:r>
              <a:rPr lang="lt-LT" sz="2000" dirty="0">
                <a:latin typeface="+mn-lt"/>
              </a:rPr>
              <a:t>– </a:t>
            </a:r>
            <a:r>
              <a:rPr lang="lt-LT" sz="2000" dirty="0" smtClean="0">
                <a:latin typeface="+mn-lt"/>
              </a:rPr>
              <a:t>tolerancijos ir draugiškumo skatinimas. Pagrindinis tikslas – sukurti bendrą veiklą santykiams pagerinti; tirti ir formuoti vertybes, bendravimo ir bendradarbiavimo įgūdžius.</a:t>
            </a:r>
            <a:endParaRPr lang="lt-LT" sz="2000" dirty="0">
              <a:latin typeface="+mn-lt"/>
            </a:endParaRPr>
          </a:p>
          <a:p>
            <a:pPr marL="0" indent="0">
              <a:buNone/>
              <a:defRPr/>
            </a:pPr>
            <a:endParaRPr lang="lt-LT" sz="2000" b="1" dirty="0" smtClean="0">
              <a:latin typeface="+mn-lt"/>
            </a:endParaRPr>
          </a:p>
          <a:p>
            <a:pPr marL="0" indent="0">
              <a:buNone/>
              <a:defRPr/>
            </a:pPr>
            <a:r>
              <a:rPr lang="lt-LT" sz="2000" b="1" dirty="0" smtClean="0">
                <a:latin typeface="+mn-lt"/>
              </a:rPr>
              <a:t>Ko </a:t>
            </a:r>
            <a:r>
              <a:rPr lang="lt-LT" sz="2000" b="1" dirty="0">
                <a:latin typeface="+mn-lt"/>
              </a:rPr>
              <a:t>tikimasi iš projekto </a:t>
            </a:r>
            <a:r>
              <a:rPr lang="lt-LT" sz="2000" dirty="0">
                <a:latin typeface="+mn-lt"/>
              </a:rPr>
              <a:t>–  </a:t>
            </a:r>
            <a:r>
              <a:rPr lang="lt-LT" sz="2000" dirty="0" smtClean="0">
                <a:latin typeface="+mn-lt"/>
              </a:rPr>
              <a:t>tikimasi padidinti mokinių motyvaciją pozityviam </a:t>
            </a:r>
          </a:p>
          <a:p>
            <a:pPr marL="0" indent="0">
              <a:buNone/>
              <a:defRPr/>
            </a:pPr>
            <a:r>
              <a:rPr lang="lt-LT" sz="2000" dirty="0" smtClean="0">
                <a:latin typeface="+mn-lt"/>
              </a:rPr>
              <a:t>bendravimui ir mokymosi pasiekimams; </a:t>
            </a:r>
            <a:r>
              <a:rPr lang="lt-LT" sz="2000" dirty="0">
                <a:latin typeface="+mn-lt"/>
              </a:rPr>
              <a:t>prisidės prie sklandesnio ugdymo kokybės bei nuoseklumo užtikrinimo, kūrybiško mokymo patirties įgijimo, padidins mokymosi patrauklumą. </a:t>
            </a:r>
            <a:endParaRPr lang="lt-LT" sz="2000" dirty="0">
              <a:solidFill>
                <a:srgbClr val="007CBF"/>
              </a:solidFill>
              <a:latin typeface="+mn-lt"/>
            </a:endParaRPr>
          </a:p>
          <a:p>
            <a:endParaRPr lang="lt-LT" sz="2000" dirty="0">
              <a:latin typeface="+mn-lt"/>
            </a:endParaRPr>
          </a:p>
        </p:txBody>
      </p:sp>
      <p:pic>
        <p:nvPicPr>
          <p:cNvPr id="9" name="Content Placeholder 8" descr="F:\galerija\lapkr 16\DSC04850.JPG"/>
          <p:cNvPicPr>
            <a:picLocks noGrp="1"/>
          </p:cNvPicPr>
          <p:nvPr>
            <p:ph idx="1"/>
          </p:nvPr>
        </p:nvPicPr>
        <p:blipFill>
          <a:blip r:embed="rId4" cstate="print"/>
          <a:srcRect t="12335" b="10093"/>
          <a:stretch>
            <a:fillRect/>
          </a:stretch>
        </p:blipFill>
        <p:spPr bwMode="auto">
          <a:xfrm>
            <a:off x="6553200" y="5264148"/>
            <a:ext cx="2497975" cy="14573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11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5573" y="851770"/>
            <a:ext cx="321023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chemeClr val="accent2"/>
                </a:solidFill>
              </a:rPr>
              <a:t>Senųjų Trakų </a:t>
            </a:r>
            <a:endParaRPr lang="lt-LT" sz="2800" b="1" dirty="0" smtClean="0">
              <a:solidFill>
                <a:schemeClr val="accent2"/>
              </a:solidFill>
            </a:endParaRPr>
          </a:p>
          <a:p>
            <a:r>
              <a:rPr lang="lt-LT" sz="2800" b="1" dirty="0" smtClean="0">
                <a:solidFill>
                  <a:schemeClr val="accent2"/>
                </a:solidFill>
              </a:rPr>
              <a:t>Kęstučio </a:t>
            </a:r>
            <a:r>
              <a:rPr lang="lt-LT" sz="2800" b="1" dirty="0">
                <a:solidFill>
                  <a:schemeClr val="accent2"/>
                </a:solidFill>
              </a:rPr>
              <a:t>pagrindinė </a:t>
            </a:r>
            <a:endParaRPr lang="lt-LT" sz="2800" b="1" dirty="0" smtClean="0">
              <a:solidFill>
                <a:schemeClr val="accent2"/>
              </a:solidFill>
            </a:endParaRPr>
          </a:p>
          <a:p>
            <a:r>
              <a:rPr lang="lt-LT" sz="2800" b="1" dirty="0" smtClean="0">
                <a:solidFill>
                  <a:schemeClr val="accent2"/>
                </a:solidFill>
              </a:rPr>
              <a:t>mokykla</a:t>
            </a:r>
            <a:endParaRPr lang="lt-LT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EW whiteout paint 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" b="40857"/>
          <a:stretch>
            <a:fillRect/>
          </a:stretch>
        </p:blipFill>
        <p:spPr bwMode="auto">
          <a:xfrm>
            <a:off x="-308025" y="927099"/>
            <a:ext cx="9452026" cy="59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>
            <a:spLocks noGrp="1"/>
          </p:cNvSpPr>
          <p:nvPr>
            <p:ph type="title"/>
          </p:nvPr>
        </p:nvSpPr>
        <p:spPr>
          <a:xfrm>
            <a:off x="109602" y="0"/>
            <a:ext cx="7038975" cy="1143000"/>
          </a:xfrm>
        </p:spPr>
        <p:txBody>
          <a:bodyPr/>
          <a:lstStyle/>
          <a:p>
            <a:r>
              <a:rPr lang="lt-LT" sz="2800" b="1" dirty="0" smtClean="0">
                <a:solidFill>
                  <a:schemeClr val="bg1"/>
                </a:solidFill>
              </a:rPr>
              <a:t>Senųjų Trakų Kęstučio pagrindinė mokykla</a:t>
            </a:r>
            <a:endParaRPr lang="lt-LT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78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9090" y="2347141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Projekto tema </a:t>
            </a:r>
            <a:r>
              <a:rPr lang="lt-LT" dirty="0">
                <a:latin typeface="+mn-lt"/>
              </a:rPr>
              <a:t>– </a:t>
            </a:r>
            <a:r>
              <a:rPr lang="lt-LT" dirty="0" smtClean="0">
                <a:latin typeface="+mn-lt"/>
              </a:rPr>
              <a:t>teksto suvokimas</a:t>
            </a:r>
            <a:endParaRPr lang="lt-LT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Mokinių skaičius projekte </a:t>
            </a:r>
            <a:r>
              <a:rPr lang="lt-LT" dirty="0">
                <a:latin typeface="+mn-lt"/>
              </a:rPr>
              <a:t>- </a:t>
            </a:r>
            <a:r>
              <a:rPr lang="lt-LT" dirty="0" smtClean="0">
                <a:latin typeface="+mn-lt"/>
              </a:rPr>
              <a:t>18</a:t>
            </a:r>
            <a:endParaRPr lang="lt-LT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Dalyvaujanti klasė (-ės)</a:t>
            </a:r>
            <a:r>
              <a:rPr lang="lt-LT" dirty="0">
                <a:latin typeface="+mn-lt"/>
              </a:rPr>
              <a:t> – 6 klasė.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Kūrybos agentas </a:t>
            </a:r>
            <a:r>
              <a:rPr lang="lt-LT" dirty="0">
                <a:latin typeface="+mn-lt"/>
              </a:rPr>
              <a:t>– </a:t>
            </a:r>
            <a:r>
              <a:rPr lang="lt-LT" dirty="0" smtClean="0">
                <a:latin typeface="+mn-lt"/>
              </a:rPr>
              <a:t>Sandra Navickaitė</a:t>
            </a:r>
            <a:endParaRPr lang="lt-LT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Kuriantis </a:t>
            </a:r>
            <a:r>
              <a:rPr lang="lt-LT" b="1" dirty="0" smtClean="0">
                <a:latin typeface="+mn-lt"/>
              </a:rPr>
              <a:t>praktikas </a:t>
            </a:r>
            <a:r>
              <a:rPr lang="lt-LT" dirty="0" smtClean="0">
                <a:latin typeface="+mn-lt"/>
              </a:rPr>
              <a:t>– </a:t>
            </a:r>
            <a:r>
              <a:rPr lang="lt-LT" dirty="0">
                <a:latin typeface="+mn-lt"/>
              </a:rPr>
              <a:t>Paulius Tamolė (aktorius).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b="1" dirty="0">
                <a:latin typeface="+mn-lt"/>
              </a:rPr>
              <a:t>Mokytojai, dalyvaujantys projekte </a:t>
            </a:r>
            <a:r>
              <a:rPr lang="lt-LT" dirty="0" smtClean="0">
                <a:latin typeface="+mn-lt"/>
              </a:rPr>
              <a:t>–lietuvių kalbos ir </a:t>
            </a:r>
            <a:r>
              <a:rPr lang="lt-LT" dirty="0">
                <a:latin typeface="+mn-lt"/>
              </a:rPr>
              <a:t>matematikos </a:t>
            </a:r>
            <a:r>
              <a:rPr lang="lt-LT" dirty="0" smtClean="0">
                <a:latin typeface="+mn-lt"/>
              </a:rPr>
              <a:t>. </a:t>
            </a:r>
            <a:r>
              <a:rPr lang="lt-LT" b="1" dirty="0">
                <a:latin typeface="+mn-lt"/>
              </a:rPr>
              <a:t>Iš viso </a:t>
            </a:r>
            <a:r>
              <a:rPr lang="lt-LT" b="1" dirty="0" smtClean="0">
                <a:latin typeface="+mn-lt"/>
              </a:rPr>
              <a:t>2.</a:t>
            </a:r>
            <a:endParaRPr lang="lt-LT" b="1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EW whiteout paint 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" b="40857"/>
          <a:stretch>
            <a:fillRect/>
          </a:stretch>
        </p:blipFill>
        <p:spPr bwMode="auto">
          <a:xfrm>
            <a:off x="288099" y="776615"/>
            <a:ext cx="8855902" cy="60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>
            <a:spLocks noGrp="1"/>
          </p:cNvSpPr>
          <p:nvPr>
            <p:ph type="title"/>
          </p:nvPr>
        </p:nvSpPr>
        <p:spPr>
          <a:xfrm>
            <a:off x="109602" y="0"/>
            <a:ext cx="7038975" cy="1143000"/>
          </a:xfrm>
        </p:spPr>
        <p:txBody>
          <a:bodyPr/>
          <a:lstStyle/>
          <a:p>
            <a:r>
              <a:rPr lang="lt-LT" sz="2800" b="1" dirty="0" smtClean="0">
                <a:solidFill>
                  <a:schemeClr val="bg1"/>
                </a:solidFill>
              </a:rPr>
              <a:t>Senųjų Trakų Kęstučio pagrindinė mokykla</a:t>
            </a:r>
            <a:endParaRPr lang="lt-LT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78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5112" y="261353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lt-LT" b="1" dirty="0">
                <a:latin typeface="+mn-lt"/>
              </a:rPr>
              <a:t>Projekto tyrinėjimo sritis </a:t>
            </a:r>
            <a:r>
              <a:rPr lang="lt-LT" dirty="0">
                <a:latin typeface="+mn-lt"/>
              </a:rPr>
              <a:t>– </a:t>
            </a:r>
            <a:r>
              <a:rPr lang="lt-LT" dirty="0" smtClean="0">
                <a:latin typeface="+mn-lt"/>
              </a:rPr>
              <a:t>mokymas ir mokymasis; lietuvių kalba (teksto suvokimas)ir matematika (uždavinių sprendimas, skaičiavimas).</a:t>
            </a:r>
            <a:endParaRPr lang="lt-LT" dirty="0">
              <a:latin typeface="+mn-lt"/>
            </a:endParaRPr>
          </a:p>
          <a:p>
            <a:pPr marL="0" indent="0">
              <a:buNone/>
              <a:defRPr/>
            </a:pPr>
            <a:endParaRPr lang="lt-LT" b="1" dirty="0">
              <a:latin typeface="+mn-lt"/>
            </a:endParaRPr>
          </a:p>
          <a:p>
            <a:pPr marL="0" indent="0">
              <a:buNone/>
              <a:defRPr/>
            </a:pPr>
            <a:r>
              <a:rPr lang="lt-LT" b="1" dirty="0">
                <a:latin typeface="+mn-lt"/>
              </a:rPr>
              <a:t>Projekto problematika </a:t>
            </a:r>
            <a:r>
              <a:rPr lang="lt-LT" dirty="0">
                <a:latin typeface="+mn-lt"/>
              </a:rPr>
              <a:t>– </a:t>
            </a:r>
            <a:r>
              <a:rPr lang="lt-LT" dirty="0" smtClean="0">
                <a:latin typeface="+mn-lt"/>
              </a:rPr>
              <a:t>norima moksleivius sudominti ir pažadinti norą mokytis lietuvių k. ir matematiką. Trūksta bendravimo klasėje; socialinė atskirtis.</a:t>
            </a:r>
            <a:endParaRPr lang="lt-LT" dirty="0">
              <a:latin typeface="+mn-lt"/>
            </a:endParaRPr>
          </a:p>
          <a:p>
            <a:pPr marL="0" indent="0">
              <a:buNone/>
              <a:defRPr/>
            </a:pPr>
            <a:endParaRPr lang="lt-LT" b="1" dirty="0">
              <a:latin typeface="+mn-lt"/>
            </a:endParaRPr>
          </a:p>
          <a:p>
            <a:pPr marL="0" indent="0">
              <a:buNone/>
              <a:defRPr/>
            </a:pPr>
            <a:r>
              <a:rPr lang="lt-LT" b="1" dirty="0">
                <a:latin typeface="+mn-lt"/>
              </a:rPr>
              <a:t>Ko tikimasi iš projekto </a:t>
            </a:r>
            <a:r>
              <a:rPr lang="lt-LT" dirty="0">
                <a:latin typeface="+mn-lt"/>
              </a:rPr>
              <a:t>–  </a:t>
            </a:r>
            <a:r>
              <a:rPr lang="lt-LT" dirty="0" smtClean="0">
                <a:latin typeface="+mn-lt"/>
              </a:rPr>
              <a:t>mokinių mokymosi pažangumo; geresnių mokymosi rezultatų; sumažinti socialinę atskirti; didinti mokinių savivertę.</a:t>
            </a:r>
            <a:endParaRPr lang="lt-LT" dirty="0">
              <a:solidFill>
                <a:srgbClr val="007CB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76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066795"/>
            <a:ext cx="8229600" cy="40593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lt-LT" sz="2000" b="1" dirty="0" smtClean="0"/>
              <a:t>1</a:t>
            </a:r>
            <a:r>
              <a:rPr lang="lt-LT" sz="2400" b="1" dirty="0" smtClean="0">
                <a:solidFill>
                  <a:schemeClr val="tx2">
                    <a:lumMod val="50000"/>
                  </a:schemeClr>
                </a:solidFill>
              </a:rPr>
              <a:t>. Vilniaus Sofijos Kovalevskajos vidurinė mokykla;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lt-LT" sz="2400" b="1" dirty="0" smtClean="0">
                <a:solidFill>
                  <a:schemeClr val="tx2">
                    <a:lumMod val="75000"/>
                  </a:schemeClr>
                </a:solidFill>
              </a:rPr>
              <a:t>Vilniaus Barboros Radvilaitės pagrindinė mokykla;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Baltosios Vokės „Šilo“ vidurinė mokykla;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4. </a:t>
            </a:r>
            <a:r>
              <a:rPr lang="lt-LT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Lentvario Motiejaus Šimelionio </a:t>
            </a:r>
            <a:r>
              <a:rPr lang="lt-LT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gimnazija;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lt-L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Vilniaus </a:t>
            </a:r>
            <a:r>
              <a:rPr lang="lt-L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„Vilnios" </a:t>
            </a:r>
            <a:r>
              <a:rPr lang="lt-L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pagrindinė mokykla;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lt-LT" sz="2400" b="1" dirty="0" smtClean="0">
                <a:solidFill>
                  <a:schemeClr val="tx2">
                    <a:lumMod val="75000"/>
                  </a:schemeClr>
                </a:solidFill>
              </a:rPr>
              <a:t>Senųjų Trakų Kęstučio pagrindinė mokykla;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chemeClr val="tx2">
                    <a:lumMod val="75000"/>
                  </a:schemeClr>
                </a:solidFill>
              </a:rPr>
              <a:t>7. Vilniaus r. „Aušros“ gimnazija.</a:t>
            </a:r>
          </a:p>
          <a:p>
            <a:pPr marL="0" indent="0">
              <a:buNone/>
            </a:pPr>
            <a:endParaRPr lang="lt-LT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lt-L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ntraštė 1"/>
          <p:cNvSpPr>
            <a:spLocks noGrp="1"/>
          </p:cNvSpPr>
          <p:nvPr>
            <p:ph type="title"/>
          </p:nvPr>
        </p:nvSpPr>
        <p:spPr>
          <a:xfrm>
            <a:off x="457200" y="140678"/>
            <a:ext cx="6581775" cy="1083212"/>
          </a:xfrm>
        </p:spPr>
        <p:txBody>
          <a:bodyPr/>
          <a:lstStyle/>
          <a:p>
            <a:pPr algn="l"/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/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/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/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2012-2013 m. m. Vilniaus regiono </a:t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„Tyrinėjančiose mokyklose 2012-2013“ </a:t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dalyvauja 7 mokyklos:</a:t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m.kasperaviciute\Desktop\skaiciai\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" y="6126163"/>
            <a:ext cx="8187397" cy="2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90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090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63046" y="5608093"/>
            <a:ext cx="53110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solidFill>
                  <a:schemeClr val="tx1"/>
                </a:solidFill>
                <a:ea typeface="ＭＳ Ｐゴシック" pitchFamily="34" charset="-128"/>
              </a:rPr>
              <a:t>Vilniaus r.  „Aušros“ </a:t>
            </a:r>
            <a:r>
              <a:rPr lang="lt-LT" sz="2800" b="1" dirty="0" smtClean="0">
                <a:solidFill>
                  <a:schemeClr val="tx1"/>
                </a:solidFill>
                <a:ea typeface="ＭＳ Ｐゴシック" pitchFamily="34" charset="-128"/>
              </a:rPr>
              <a:t>gimnazija</a:t>
            </a:r>
            <a:endParaRPr lang="lt-LT" sz="28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6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genta_drip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936" t="18628" b="5872"/>
          <a:stretch>
            <a:fillRect/>
          </a:stretch>
        </p:blipFill>
        <p:spPr bwMode="auto">
          <a:xfrm>
            <a:off x="-14834" y="0"/>
            <a:ext cx="7701509" cy="8689032"/>
          </a:xfrm>
          <a:prstGeom prst="rect">
            <a:avLst/>
          </a:prstGeom>
          <a:noFill/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3213" y="576263"/>
            <a:ext cx="6588125" cy="4375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lt-LT" sz="2800" b="1" dirty="0" smtClean="0">
                <a:solidFill>
                  <a:schemeClr val="bg1"/>
                </a:solidFill>
                <a:ea typeface="ＭＳ Ｐゴシック" pitchFamily="34" charset="-128"/>
              </a:rPr>
              <a:t>Vilniaus r.  „Aušros“ gimnazija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lt-LT" sz="800" dirty="0" smtClean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2000" b="1" dirty="0" smtClean="0">
                <a:ea typeface="ＭＳ Ｐゴシック" pitchFamily="34" charset="-128"/>
              </a:rPr>
              <a:t>Projekto tema </a:t>
            </a:r>
            <a:r>
              <a:rPr lang="lt-LT" sz="2000" dirty="0" smtClean="0">
                <a:ea typeface="ＭＳ Ｐゴシック" pitchFamily="34" charset="-128"/>
              </a:rPr>
              <a:t>– „</a:t>
            </a:r>
            <a:r>
              <a:rPr lang="lt-LT" sz="2000" dirty="0" smtClean="0"/>
              <a:t>Gyvūnijos </a:t>
            </a:r>
            <a:r>
              <a:rPr lang="lt-LT" sz="2000" dirty="0"/>
              <a:t>pasaulis mūsų </a:t>
            </a:r>
            <a:r>
              <a:rPr lang="lt-LT" sz="2000" dirty="0" smtClean="0"/>
              <a:t>akimis“</a:t>
            </a:r>
            <a:endParaRPr lang="lt-LT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lt-LT" sz="2000" b="1" dirty="0" smtClean="0">
                <a:ea typeface="ＭＳ Ｐゴシック" pitchFamily="34" charset="-128"/>
              </a:rPr>
              <a:t>Mokinių skaičius projekte </a:t>
            </a:r>
            <a:r>
              <a:rPr lang="lt-LT" sz="2000" dirty="0" smtClean="0">
                <a:ea typeface="ＭＳ Ｐゴシック" pitchFamily="34" charset="-128"/>
              </a:rPr>
              <a:t>– 17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lt-LT" sz="2000" b="1" dirty="0" smtClean="0">
                <a:ea typeface="ＭＳ Ｐゴシック" pitchFamily="34" charset="-128"/>
              </a:rPr>
              <a:t>Dalyvaujanti klasė (-ės) </a:t>
            </a:r>
            <a:r>
              <a:rPr lang="lt-LT" sz="2000" dirty="0" smtClean="0">
                <a:ea typeface="ＭＳ Ｐゴシック" pitchFamily="34" charset="-128"/>
              </a:rPr>
              <a:t>– 2 ir 3 kl.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2000" b="1" dirty="0" smtClean="0">
                <a:ea typeface="ＭＳ Ｐゴシック" pitchFamily="34" charset="-128"/>
              </a:rPr>
              <a:t>Kūrybos agentė </a:t>
            </a:r>
            <a:r>
              <a:rPr lang="lt-LT" sz="2000" dirty="0" smtClean="0">
                <a:ea typeface="ＭＳ Ｐゴシック" pitchFamily="34" charset="-128"/>
              </a:rPr>
              <a:t>– </a:t>
            </a:r>
            <a:r>
              <a:rPr lang="lt-LT" sz="2000" dirty="0"/>
              <a:t>V. Smaleckaitė</a:t>
            </a:r>
            <a:endParaRPr lang="lt-LT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sz="2000" b="1" dirty="0" smtClean="0">
                <a:ea typeface="ＭＳ Ｐゴシック" pitchFamily="34" charset="-128"/>
              </a:rPr>
              <a:t>Kuriantis praktikas </a:t>
            </a:r>
            <a:r>
              <a:rPr lang="lt-LT" sz="2000" dirty="0" smtClean="0">
                <a:ea typeface="ＭＳ Ｐゴシック" pitchFamily="34" charset="-128"/>
              </a:rPr>
              <a:t>– </a:t>
            </a:r>
            <a:r>
              <a:rPr lang="lt-LT" sz="2000" dirty="0"/>
              <a:t>J. Liugaila - </a:t>
            </a:r>
            <a:r>
              <a:rPr lang="lt-LT" sz="2000" dirty="0" smtClean="0"/>
              <a:t>grafikas</a:t>
            </a:r>
            <a:endParaRPr lang="lt-LT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lt-LT" sz="2000" b="1" dirty="0" smtClean="0">
                <a:ea typeface="ＭＳ Ｐゴシック" pitchFamily="34" charset="-128"/>
              </a:rPr>
              <a:t>Mokytojai, dalyvaujantys projekte </a:t>
            </a:r>
            <a:r>
              <a:rPr lang="lt-LT" sz="2000" dirty="0" smtClean="0">
                <a:ea typeface="ＭＳ Ｐゴシック" pitchFamily="34" charset="-128"/>
              </a:rPr>
              <a:t>– pradinių klasių, šokių ir dailės mokytojai. </a:t>
            </a:r>
            <a:r>
              <a:rPr lang="lt-LT" sz="2000" b="1" dirty="0" smtClean="0">
                <a:ea typeface="ＭＳ Ｐゴシック" pitchFamily="34" charset="-128"/>
              </a:rPr>
              <a:t>Iš viso: 4.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lt-LT" sz="1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FFBFE15-60A9-4506-B5AB-0D2795F51D4A}" type="slidenum">
              <a:rPr lang="lt-LT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21</a:t>
            </a:fld>
            <a:endParaRPr lang="lt-LT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2533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0358" y="5696749"/>
            <a:ext cx="304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latin typeface="+mn-lt"/>
              </a:rPr>
              <a:t>„Smagu žaisti naujus žaidimus“ </a:t>
            </a:r>
            <a:r>
              <a:rPr lang="lt-LT" i="1" dirty="0" smtClean="0">
                <a:latin typeface="+mn-lt"/>
              </a:rPr>
              <a:t>mokiniai</a:t>
            </a:r>
            <a:endParaRPr lang="lt-LT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4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genta_drip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936" t="18628" b="5872"/>
          <a:stretch>
            <a:fillRect/>
          </a:stretch>
        </p:blipFill>
        <p:spPr bwMode="auto">
          <a:xfrm>
            <a:off x="-14834" y="0"/>
            <a:ext cx="7701509" cy="8689032"/>
          </a:xfrm>
          <a:prstGeom prst="rect">
            <a:avLst/>
          </a:prstGeom>
          <a:noFill/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3213" y="576263"/>
            <a:ext cx="6588125" cy="4375150"/>
          </a:xfrm>
        </p:spPr>
        <p:txBody>
          <a:bodyPr/>
          <a:lstStyle/>
          <a:p>
            <a:pPr marL="0" indent="0">
              <a:buNone/>
            </a:pPr>
            <a:r>
              <a:rPr lang="lt-LT" sz="2800" b="1" dirty="0">
                <a:solidFill>
                  <a:schemeClr val="bg1"/>
                </a:solidFill>
                <a:ea typeface="ＭＳ Ｐゴシック" pitchFamily="34" charset="-128"/>
              </a:rPr>
              <a:t>Vilniaus r.  „Aušros“ gimnazija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lt-LT" sz="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lt-LT" sz="1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C28C07-5182-4D1E-91CB-1BF92959A77D}" type="slidenum">
              <a:rPr lang="lt-LT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22</a:t>
            </a:fld>
            <a:endParaRPr lang="lt-LT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3557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563" y="1331913"/>
            <a:ext cx="8377237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2000" b="1" dirty="0">
                <a:latin typeface="+mn-lt"/>
                <a:ea typeface="ＭＳ Ｐゴシック" charset="-128"/>
              </a:rPr>
              <a:t>Projekto tyrinėjimo sritis </a:t>
            </a:r>
            <a:r>
              <a:rPr lang="lt-LT" sz="2000" dirty="0">
                <a:latin typeface="+mn-lt"/>
                <a:ea typeface="ＭＳ Ｐゴシック" charset="-128"/>
              </a:rPr>
              <a:t>– </a:t>
            </a:r>
            <a:r>
              <a:rPr lang="lt-LT" sz="2000" dirty="0" smtClean="0">
                <a:latin typeface="+mn-lt"/>
              </a:rPr>
              <a:t>lietuvių kalba kaip gimtoji; mokinių bendravimas ir bendradarbiavimas.</a:t>
            </a:r>
            <a:endParaRPr lang="lt-LT" sz="2000" dirty="0">
              <a:latin typeface="+mn-lt"/>
            </a:endParaRPr>
          </a:p>
          <a:p>
            <a:pPr>
              <a:defRPr/>
            </a:pPr>
            <a:endParaRPr lang="lt-LT" sz="2000" dirty="0"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lt-LT" sz="2000" b="1" dirty="0">
                <a:latin typeface="+mn-lt"/>
                <a:ea typeface="ＭＳ Ｐゴシック" charset="-128"/>
              </a:rPr>
              <a:t>Projekto problematika </a:t>
            </a:r>
            <a:r>
              <a:rPr lang="lt-LT" sz="2000" dirty="0" smtClean="0">
                <a:latin typeface="+mn-lt"/>
                <a:ea typeface="ＭＳ Ｐゴシック" charset="-128"/>
              </a:rPr>
              <a:t>– </a:t>
            </a:r>
            <a:r>
              <a:rPr lang="lt-LT" sz="2000" dirty="0" smtClean="0">
                <a:latin typeface="+mn-lt"/>
              </a:rPr>
              <a:t>skatinti </a:t>
            </a:r>
            <a:r>
              <a:rPr lang="lt-LT" sz="2000" dirty="0">
                <a:latin typeface="+mn-lt"/>
              </a:rPr>
              <a:t>lietuvių kalbos vartojimą, norą klausytis ir suprasti kitų nuomonę, </a:t>
            </a:r>
            <a:r>
              <a:rPr lang="lt-LT" sz="2000" dirty="0" smtClean="0">
                <a:latin typeface="+mn-lt"/>
              </a:rPr>
              <a:t>gebėti </a:t>
            </a:r>
            <a:r>
              <a:rPr lang="lt-LT" sz="2000" dirty="0">
                <a:latin typeface="+mn-lt"/>
              </a:rPr>
              <a:t>diskutuoti</a:t>
            </a:r>
            <a:r>
              <a:rPr lang="lt-LT" sz="2000" dirty="0" smtClean="0">
                <a:latin typeface="+mn-lt"/>
              </a:rPr>
              <a:t>.</a:t>
            </a:r>
            <a:r>
              <a:rPr lang="lt-LT" sz="2000" dirty="0">
                <a:latin typeface="+mn-lt"/>
              </a:rPr>
              <a:t> </a:t>
            </a:r>
            <a:endParaRPr lang="lt-LT" sz="2000" dirty="0" smtClean="0">
              <a:latin typeface="+mn-lt"/>
            </a:endParaRPr>
          </a:p>
          <a:p>
            <a:pPr>
              <a:defRPr/>
            </a:pPr>
            <a:endParaRPr lang="lt-LT" sz="2000" dirty="0"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lt-LT" sz="2000" b="1" dirty="0">
                <a:latin typeface="+mn-lt"/>
              </a:rPr>
              <a:t>Ko tikimasi iš projekto </a:t>
            </a:r>
            <a:r>
              <a:rPr lang="lt-LT" sz="2000" dirty="0" smtClean="0">
                <a:latin typeface="+mn-lt"/>
              </a:rPr>
              <a:t>– išbandyti </a:t>
            </a:r>
            <a:r>
              <a:rPr lang="lt-LT" sz="2000" dirty="0">
                <a:latin typeface="+mn-lt"/>
              </a:rPr>
              <a:t>naujus darbo </a:t>
            </a:r>
            <a:r>
              <a:rPr lang="lt-LT" sz="2000" dirty="0" smtClean="0">
                <a:latin typeface="+mn-lt"/>
              </a:rPr>
              <a:t>metodus; įkvėpti </a:t>
            </a:r>
            <a:r>
              <a:rPr lang="lt-LT" sz="2000" dirty="0">
                <a:latin typeface="+mn-lt"/>
              </a:rPr>
              <a:t>mokytojus kūrybiškai dirbti ne projekto </a:t>
            </a:r>
            <a:r>
              <a:rPr lang="lt-LT" sz="2000" dirty="0" smtClean="0">
                <a:latin typeface="+mn-lt"/>
              </a:rPr>
              <a:t>metu; paskatinti </a:t>
            </a:r>
            <a:r>
              <a:rPr lang="lt-LT" sz="2000" dirty="0">
                <a:latin typeface="+mn-lt"/>
              </a:rPr>
              <a:t>mokinius bendradarbiauti ir bendrauti lietuvių kalba.</a:t>
            </a:r>
            <a:endParaRPr lang="lt-LT" sz="2000" dirty="0" smtClean="0">
              <a:latin typeface="+mn-lt"/>
            </a:endParaRPr>
          </a:p>
          <a:p>
            <a:pPr>
              <a:defRPr/>
            </a:pPr>
            <a:endParaRPr lang="lt-LT" sz="2000" dirty="0">
              <a:latin typeface="+mn-lt"/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3120" y="6033184"/>
            <a:ext cx="485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+mn-lt"/>
              </a:rPr>
              <a:t>„Man patiko klausytis įvairių tarmių ir nešti draugą per šokolado </a:t>
            </a:r>
            <a:r>
              <a:rPr lang="lt-LT" dirty="0" smtClean="0">
                <a:latin typeface="+mn-lt"/>
              </a:rPr>
              <a:t>upę“</a:t>
            </a:r>
            <a:r>
              <a:rPr lang="lt-LT" i="1" dirty="0" smtClean="0">
                <a:latin typeface="+mn-lt"/>
              </a:rPr>
              <a:t>mokinys</a:t>
            </a:r>
            <a:endParaRPr lang="lt-L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066795"/>
            <a:ext cx="8229600" cy="40593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lt-LT" sz="2000" b="1" dirty="0" smtClean="0"/>
              <a:t>1</a:t>
            </a:r>
            <a:r>
              <a:rPr lang="lt-LT" sz="2000" b="1" dirty="0" smtClean="0">
                <a:solidFill>
                  <a:schemeClr val="tx2">
                    <a:lumMod val="50000"/>
                  </a:schemeClr>
                </a:solidFill>
              </a:rPr>
              <a:t>. Andželika Aleksandravičiūtė - Vilniaus Sofijos Kovalevskajos vidurinė mokykla;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2. Irma Videikaitė - </a:t>
            </a:r>
            <a:r>
              <a:rPr lang="lt-LT" sz="2000" b="1" dirty="0" smtClean="0">
                <a:solidFill>
                  <a:schemeClr val="tx2">
                    <a:lumMod val="75000"/>
                  </a:schemeClr>
                </a:solidFill>
              </a:rPr>
              <a:t>Vilniaus Barboros Radvilaitės pagrindinė mokykla;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Inga Tamkevičienė - Baltosios Vokės „Šilo“ vidurinė mokykla;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4. Neringa Šakinienė – Trakų r. Lentvario </a:t>
            </a:r>
            <a:r>
              <a:rPr lang="lt-LT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Motiejaus Šimelionio </a:t>
            </a:r>
            <a:r>
              <a:rPr lang="lt-LT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gimnazija;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5. Vitalija Vitkovskienė - </a:t>
            </a:r>
            <a:r>
              <a:rPr lang="lt-L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Vilniaus </a:t>
            </a:r>
            <a:r>
              <a:rPr lang="lt-L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„Vilnios" </a:t>
            </a:r>
            <a:r>
              <a:rPr lang="lt-L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pagrindinė mokykla;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6. Ernesta Trukšinaitė - </a:t>
            </a:r>
            <a:r>
              <a:rPr lang="lt-LT" sz="2000" b="1" dirty="0" smtClean="0">
                <a:solidFill>
                  <a:schemeClr val="tx2">
                    <a:lumMod val="75000"/>
                  </a:schemeClr>
                </a:solidFill>
              </a:rPr>
              <a:t>Senųjų Trakų Kęstučio pagrindinė mokykla;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tx2">
                    <a:lumMod val="75000"/>
                  </a:schemeClr>
                </a:solidFill>
              </a:rPr>
              <a:t>7. Dalia Jadzevičiūtė - Vilniaus r. „Aušros“ gimnazija.</a:t>
            </a:r>
          </a:p>
          <a:p>
            <a:pPr marL="0" indent="0">
              <a:buNone/>
            </a:pPr>
            <a:endParaRPr lang="lt-LT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lt-L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ntraštė 1"/>
          <p:cNvSpPr>
            <a:spLocks noGrp="1"/>
          </p:cNvSpPr>
          <p:nvPr>
            <p:ph type="title"/>
          </p:nvPr>
        </p:nvSpPr>
        <p:spPr>
          <a:xfrm>
            <a:off x="457200" y="140678"/>
            <a:ext cx="6581775" cy="1083212"/>
          </a:xfrm>
        </p:spPr>
        <p:txBody>
          <a:bodyPr/>
          <a:lstStyle/>
          <a:p>
            <a:pPr algn="l"/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/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/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/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Vilniaus regiono </a:t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„Tyrinėjančių mokyklų 2012-2013“ </a:t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kuruojantys mokytojai:</a:t>
            </a:r>
            <a:br>
              <a:rPr lang="lt-LT" sz="2800" b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</a:b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m.kasperaviciute\Desktop\skaiciai\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" y="6126163"/>
            <a:ext cx="8187397" cy="2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3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20675" y="969963"/>
            <a:ext cx="6588125" cy="39814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endParaRPr lang="lt-LT" sz="24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0BB1BB9-C91B-475C-80BF-09CEDAFA78F2}" type="slidenum">
              <a:rPr lang="lt-LT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24</a:t>
            </a:fld>
            <a:endParaRPr lang="lt-LT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4820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Documents and Settings\m.kasperaviciute\Desktop\skaiciai\aštu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110288"/>
            <a:ext cx="817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apvalintas stačiakampis 1"/>
          <p:cNvSpPr/>
          <p:nvPr/>
        </p:nvSpPr>
        <p:spPr>
          <a:xfrm>
            <a:off x="320675" y="1398588"/>
            <a:ext cx="8186738" cy="4333875"/>
          </a:xfrm>
          <a:prstGeom prst="roundRect">
            <a:avLst>
              <a:gd name="adj" fmla="val 370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3" spcCol="252000" anchor="ctr"/>
          <a:lstStyle/>
          <a:p>
            <a:pPr algn="just">
              <a:defRPr/>
            </a:pPr>
            <a:endParaRPr lang="lt-L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Antraštė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6581775" cy="1082675"/>
          </a:xfrm>
        </p:spPr>
        <p:txBody>
          <a:bodyPr/>
          <a:lstStyle/>
          <a:p>
            <a:pPr algn="l">
              <a:defRPr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</a:rPr>
              <a:t>Vilniaus regiono „Tyrinėjančių mokyklų“ 2012-2013 duomenys</a:t>
            </a:r>
            <a:endParaRPr lang="lt-L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825" y="2009775"/>
            <a:ext cx="4291013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lt-LT" sz="2000" dirty="0">
                <a:solidFill>
                  <a:schemeClr val="accent4">
                    <a:lumMod val="50000"/>
                  </a:schemeClr>
                </a:solidFill>
              </a:rPr>
              <a:t>Iš viso </a:t>
            </a:r>
            <a:r>
              <a:rPr lang="lt-LT" sz="2000" dirty="0" smtClean="0">
                <a:solidFill>
                  <a:schemeClr val="accent4">
                    <a:lumMod val="50000"/>
                  </a:schemeClr>
                </a:solidFill>
              </a:rPr>
              <a:t>„Tyrinėjančiose mokyklose 2012-2013“</a:t>
            </a:r>
            <a:endParaRPr lang="lt-LT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lt-LT" sz="2000" dirty="0">
                <a:solidFill>
                  <a:schemeClr val="accent4">
                    <a:lumMod val="50000"/>
                  </a:schemeClr>
                </a:solidFill>
              </a:rPr>
              <a:t> dalyvauja</a:t>
            </a:r>
          </a:p>
          <a:p>
            <a:pPr algn="ctr">
              <a:defRPr/>
            </a:pPr>
            <a:r>
              <a:rPr lang="lt-LT" sz="2000" b="1" dirty="0" smtClean="0">
                <a:solidFill>
                  <a:schemeClr val="accent4">
                    <a:lumMod val="50000"/>
                  </a:schemeClr>
                </a:solidFill>
              </a:rPr>
              <a:t>147 </a:t>
            </a:r>
            <a:r>
              <a:rPr lang="lt-LT" sz="2000" b="1" dirty="0">
                <a:solidFill>
                  <a:schemeClr val="accent4">
                    <a:lumMod val="50000"/>
                  </a:schemeClr>
                </a:solidFill>
              </a:rPr>
              <a:t>mokiniai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76838" y="1871663"/>
            <a:ext cx="3038475" cy="18700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000" dirty="0">
                <a:solidFill>
                  <a:schemeClr val="bg1"/>
                </a:solidFill>
              </a:rPr>
              <a:t>Iš viso </a:t>
            </a:r>
            <a:r>
              <a:rPr lang="lt-LT" sz="2000" dirty="0" smtClean="0">
                <a:solidFill>
                  <a:schemeClr val="bg1"/>
                </a:solidFill>
              </a:rPr>
              <a:t>„</a:t>
            </a:r>
            <a:r>
              <a:rPr lang="lt-LT" sz="2000" dirty="0">
                <a:solidFill>
                  <a:schemeClr val="bg1"/>
                </a:solidFill>
              </a:rPr>
              <a:t> Tyrinėjančiose mokyklose 2012-2013</a:t>
            </a:r>
            <a:r>
              <a:rPr lang="lt-LT" sz="2000" dirty="0" smtClean="0">
                <a:solidFill>
                  <a:schemeClr val="bg1"/>
                </a:solidFill>
              </a:rPr>
              <a:t>“ dalyvauja</a:t>
            </a:r>
            <a:endParaRPr lang="lt-LT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lt-LT" sz="2000" b="1" dirty="0" smtClean="0">
                <a:solidFill>
                  <a:schemeClr val="bg1"/>
                </a:solidFill>
              </a:rPr>
              <a:t>36</a:t>
            </a:r>
            <a:r>
              <a:rPr lang="lt-LT" sz="2000" dirty="0" smtClean="0">
                <a:solidFill>
                  <a:schemeClr val="bg1"/>
                </a:solidFill>
              </a:rPr>
              <a:t> </a:t>
            </a:r>
            <a:r>
              <a:rPr lang="lt-LT" sz="2000" b="1" dirty="0" smtClean="0">
                <a:solidFill>
                  <a:schemeClr val="bg1"/>
                </a:solidFill>
              </a:rPr>
              <a:t>mokytojai</a:t>
            </a:r>
            <a:endParaRPr lang="lt-LT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1825" y="3514725"/>
            <a:ext cx="3038475" cy="18700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000" dirty="0">
                <a:solidFill>
                  <a:schemeClr val="bg1"/>
                </a:solidFill>
              </a:rPr>
              <a:t>Iš viso „ Tyrinėjančiose mokyklose 2012-2013“ dalyvauja</a:t>
            </a:r>
          </a:p>
          <a:p>
            <a:pPr algn="ctr">
              <a:defRPr/>
            </a:pPr>
            <a:r>
              <a:rPr lang="lt-LT" sz="2000" b="1" dirty="0" smtClean="0"/>
              <a:t>7 kuriantys praktikai</a:t>
            </a:r>
            <a:endParaRPr lang="lt-LT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4300" y="4184650"/>
            <a:ext cx="4291013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lt-LT" sz="2000" dirty="0">
                <a:solidFill>
                  <a:schemeClr val="accent4">
                    <a:lumMod val="50000"/>
                  </a:schemeClr>
                </a:solidFill>
              </a:rPr>
              <a:t>Iš viso „Tyrinėjančiose mokyklose </a:t>
            </a:r>
            <a:r>
              <a:rPr lang="lt-LT" sz="2000">
                <a:solidFill>
                  <a:schemeClr val="accent4">
                    <a:lumMod val="50000"/>
                  </a:schemeClr>
                </a:solidFill>
              </a:rPr>
              <a:t>2012-2013</a:t>
            </a:r>
            <a:r>
              <a:rPr lang="lt-LT" sz="2000" smtClean="0">
                <a:solidFill>
                  <a:schemeClr val="accent4">
                    <a:lumMod val="50000"/>
                  </a:schemeClr>
                </a:solidFill>
              </a:rPr>
              <a:t>“ </a:t>
            </a:r>
            <a:r>
              <a:rPr lang="lt-LT" sz="2000" dirty="0">
                <a:solidFill>
                  <a:schemeClr val="accent4">
                    <a:lumMod val="50000"/>
                  </a:schemeClr>
                </a:solidFill>
              </a:rPr>
              <a:t>dalyvauja</a:t>
            </a:r>
          </a:p>
          <a:p>
            <a:pPr algn="ctr">
              <a:defRPr/>
            </a:pPr>
            <a:r>
              <a:rPr lang="lt-LT" sz="2000" b="1" dirty="0" smtClean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lt-LT" sz="2000" b="1" dirty="0">
                <a:solidFill>
                  <a:schemeClr val="accent4">
                    <a:lumMod val="50000"/>
                  </a:schemeClr>
                </a:solidFill>
              </a:rPr>
              <a:t>klasių</a:t>
            </a:r>
          </a:p>
        </p:txBody>
      </p:sp>
    </p:spTree>
    <p:extLst>
      <p:ext uri="{BB962C8B-B14F-4D97-AF65-F5344CB8AC3E}">
        <p14:creationId xmlns:p14="http://schemas.microsoft.com/office/powerpoint/2010/main" val="23947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38300" y="1209675"/>
            <a:ext cx="6424613" cy="4533900"/>
          </a:xfrm>
        </p:spPr>
        <p:txBody>
          <a:bodyPr/>
          <a:lstStyle/>
          <a:p>
            <a:pPr eaLnBrk="1" hangingPunct="1"/>
            <a: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  <a:t/>
            </a:r>
            <a:b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</a:br>
            <a: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  <a:t/>
            </a:r>
            <a:b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</a:br>
            <a:r>
              <a:rPr lang="lt-LT" sz="3200" b="1" dirty="0" smtClean="0">
                <a:solidFill>
                  <a:srgbClr val="376092"/>
                </a:solidFill>
                <a:ea typeface="ＭＳ Ｐゴシック" pitchFamily="34" charset="-128"/>
              </a:rPr>
              <a:t>DĖKOJAME UŽ DĖMESĮ! </a:t>
            </a:r>
            <a: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  <a:t/>
            </a:r>
            <a:b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</a:br>
            <a: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  <a:t/>
            </a:r>
            <a:b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</a:br>
            <a:r>
              <a:rPr lang="en-GB" sz="2400" dirty="0" err="1" smtClean="0">
                <a:solidFill>
                  <a:srgbClr val="376092"/>
                </a:solidFill>
                <a:ea typeface="ＭＳ Ｐゴシック" pitchFamily="34" charset="-128"/>
              </a:rPr>
              <a:t>Kontaktai</a:t>
            </a:r>
            <a: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  <a:hlinkClick r:id="rId2"/>
              </a:rPr>
              <a:t>alicija.romeiko@leu.lt</a:t>
            </a:r>
            <a: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</a:rPr>
              <a:t>danguole.salavejiene@leu.lt</a:t>
            </a:r>
            <a:r>
              <a:rPr lang="en-US" sz="2400" dirty="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</a:rPr>
              <a:t>T</a:t>
            </a:r>
            <a:r>
              <a:rPr lang="en-GB" sz="2400" dirty="0" err="1" smtClean="0">
                <a:solidFill>
                  <a:srgbClr val="376092"/>
                </a:solidFill>
                <a:ea typeface="ＭＳ Ｐゴシック" pitchFamily="34" charset="-128"/>
              </a:rPr>
              <a:t>elefonas</a:t>
            </a:r>
            <a: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  <a:t> </a:t>
            </a:r>
            <a: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</a:rPr>
              <a:t> (</a:t>
            </a:r>
            <a: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  <a:t>8 5</a:t>
            </a:r>
            <a:r>
              <a:rPr lang="lt-LT" sz="2400" dirty="0" smtClean="0">
                <a:solidFill>
                  <a:srgbClr val="376092"/>
                </a:solidFill>
                <a:ea typeface="ＭＳ Ｐゴシック" pitchFamily="34" charset="-128"/>
              </a:rPr>
              <a:t>) 263 60 02</a:t>
            </a:r>
            <a: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en-GB" sz="2400" dirty="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en-GB" sz="2400" u="sng" dirty="0" smtClean="0">
                <a:solidFill>
                  <a:srgbClr val="376092"/>
                </a:solidFill>
                <a:ea typeface="ＭＳ Ｐゴシック" pitchFamily="34" charset="-128"/>
              </a:rPr>
              <a:t>www.kurybinespartnerystes.lt </a:t>
            </a:r>
            <a:r>
              <a:rPr lang="lt-LT" sz="2400" u="sng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lt-LT" sz="2400" u="sng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lt-LT" sz="2400" u="sng" smtClean="0">
                <a:solidFill>
                  <a:srgbClr val="376092"/>
                </a:solidFill>
                <a:ea typeface="ＭＳ Ｐゴシック" pitchFamily="34" charset="-128"/>
                <a:hlinkClick r:id="rId3"/>
              </a:rPr>
              <a:t>www.kurybiniaizaidimai.lt</a:t>
            </a:r>
            <a:r>
              <a:rPr lang="lt-LT" sz="2400" u="sng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lt-LT" sz="2400" u="sng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lt-LT" sz="2400" u="sng" smtClean="0">
                <a:solidFill>
                  <a:srgbClr val="376092"/>
                </a:solidFill>
                <a:ea typeface="ＭＳ Ｐゴシック" pitchFamily="34" charset="-128"/>
              </a:rPr>
              <a:t>www.vpu.lt/pkti</a:t>
            </a:r>
            <a:r>
              <a:rPr lang="en-GB" sz="2400" smtClean="0">
                <a:solidFill>
                  <a:srgbClr val="376092"/>
                </a:solidFill>
                <a:ea typeface="ＭＳ Ｐゴシック" pitchFamily="34" charset="-128"/>
              </a:rPr>
              <a:t/>
            </a:r>
            <a:br>
              <a:rPr lang="en-GB" sz="2400" smtClean="0">
                <a:solidFill>
                  <a:srgbClr val="376092"/>
                </a:solidFill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lt-LT" sz="2300" b="1" dirty="0" smtClean="0">
                <a:solidFill>
                  <a:srgbClr val="007CBF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09D0AD3-1264-4916-9266-2AFCE1B43244}" type="slidenum">
              <a:rPr lang="lt-LT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25</a:t>
            </a:fld>
            <a:endParaRPr lang="lt-LT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2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Z:\Rastine\Blankai\Logotipai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743575"/>
            <a:ext cx="1768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Z:\Rastine\Blankai\Logotipai\smm_logo_z_su_pa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729288"/>
            <a:ext cx="1003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 descr="Z:\Rastine\Blankai\Logotipai\upc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743575"/>
            <a:ext cx="1398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 rot="20930808">
            <a:off x="560799" y="1591151"/>
            <a:ext cx="8062590" cy="36068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Projekto tema </a:t>
            </a:r>
            <a:r>
              <a:rPr lang="lt-LT" sz="2000" dirty="0" smtClean="0">
                <a:ea typeface="ＭＳ Ｐゴシック" charset="-128"/>
              </a:rPr>
              <a:t>– </a:t>
            </a:r>
            <a:r>
              <a:rPr lang="lt-LT" sz="2000" dirty="0" smtClean="0"/>
              <a:t>„Griauk mitus – kalbėk laisvai“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Mokinių skaičius projekte </a:t>
            </a:r>
            <a:r>
              <a:rPr lang="lt-LT" sz="2000" dirty="0">
                <a:ea typeface="ＭＳ Ｐゴシック" charset="-128"/>
              </a:rPr>
              <a:t>- </a:t>
            </a:r>
            <a:r>
              <a:rPr lang="lt-LT" sz="2000" dirty="0" smtClean="0">
                <a:ea typeface="ＭＳ Ｐゴシック" charset="-128"/>
              </a:rPr>
              <a:t>26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Dalyvaujanti klasė (-ės)</a:t>
            </a:r>
            <a:r>
              <a:rPr lang="lt-LT" sz="2000" dirty="0">
                <a:ea typeface="ＭＳ Ｐゴシック" charset="-128"/>
              </a:rPr>
              <a:t> - </a:t>
            </a:r>
            <a:r>
              <a:rPr lang="lt-LT" sz="2000" dirty="0"/>
              <a:t>8a, </a:t>
            </a:r>
            <a:r>
              <a:rPr lang="lt-LT" sz="2000" dirty="0" smtClean="0"/>
              <a:t>9b </a:t>
            </a:r>
            <a:r>
              <a:rPr lang="lt-LT" sz="2000" dirty="0"/>
              <a:t>kl. </a:t>
            </a:r>
            <a:r>
              <a:rPr lang="lt-LT" sz="2000" dirty="0" smtClean="0"/>
              <a:t>Iš viso – 2.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Kūrybos agentas </a:t>
            </a:r>
            <a:r>
              <a:rPr lang="lt-LT" sz="2000" dirty="0" smtClean="0">
                <a:ea typeface="ＭＳ Ｐゴシック" charset="-128"/>
              </a:rPr>
              <a:t>– </a:t>
            </a:r>
            <a:r>
              <a:rPr lang="lt-LT" sz="2000" dirty="0"/>
              <a:t>Gitana Pinkevičienė</a:t>
            </a:r>
            <a:endParaRPr lang="lt-LT" sz="2000" dirty="0" smtClean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Kuriantis praktikas </a:t>
            </a:r>
            <a:r>
              <a:rPr lang="lt-LT" sz="2000" dirty="0" smtClean="0">
                <a:ea typeface="ＭＳ Ｐゴシック" charset="-128"/>
              </a:rPr>
              <a:t>– </a:t>
            </a:r>
            <a:r>
              <a:rPr lang="lt-LT" sz="2000" dirty="0" smtClean="0"/>
              <a:t>Lina Pavalkytė (spaudos </a:t>
            </a:r>
            <a:r>
              <a:rPr lang="lt-LT" sz="2000" dirty="0"/>
              <a:t>apžvalgininkė, laidų </a:t>
            </a:r>
            <a:r>
              <a:rPr lang="lt-LT" sz="2000" dirty="0" smtClean="0"/>
              <a:t>vedėja)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Mokytojai, dalyvaujantys projekte </a:t>
            </a:r>
            <a:r>
              <a:rPr lang="lt-LT" sz="2000" dirty="0" smtClean="0">
                <a:ea typeface="ＭＳ Ｐゴシック" charset="-128"/>
              </a:rPr>
              <a:t>– rusų, lietuvių, anglų k. mokytojai. </a:t>
            </a:r>
            <a:r>
              <a:rPr lang="lt-LT" sz="2000" b="1" dirty="0" smtClean="0">
                <a:ea typeface="ＭＳ Ｐゴシック" charset="-128"/>
              </a:rPr>
              <a:t>Iš viso 4.</a:t>
            </a:r>
            <a:endParaRPr lang="lt-LT" sz="2000" b="1" dirty="0">
              <a:ea typeface="ＭＳ Ｐゴシック" charset="-128"/>
            </a:endParaRPr>
          </a:p>
        </p:txBody>
      </p:sp>
      <p:sp>
        <p:nvSpPr>
          <p:cNvPr id="4" name="Antraštė 1"/>
          <p:cNvSpPr>
            <a:spLocks noGrp="1"/>
          </p:cNvSpPr>
          <p:nvPr>
            <p:ph type="title"/>
          </p:nvPr>
        </p:nvSpPr>
        <p:spPr>
          <a:xfrm rot="20961671">
            <a:off x="457200" y="140678"/>
            <a:ext cx="6581775" cy="1083212"/>
          </a:xfrm>
        </p:spPr>
        <p:txBody>
          <a:bodyPr/>
          <a:lstStyle/>
          <a:p>
            <a: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  <a:t>Vilniaus 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</a:rPr>
              <a:t>Sofijos Kovalevskajos vidurinė </a:t>
            </a:r>
            <a: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  <a:t>mokykla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m.kasperaviciute\Desktop\tr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" y="6126163"/>
            <a:ext cx="8187397" cy="2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 rot="21100162">
            <a:off x="511035" y="1598566"/>
            <a:ext cx="8114337" cy="3693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Projekto tyrinėjimo sritis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/>
              <a:t>t</a:t>
            </a:r>
            <a:r>
              <a:rPr lang="lt-LT" sz="2000" dirty="0" smtClean="0"/>
              <a:t>eksto kūrimas, suvokimas, kalbėjimas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Projekto problematika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/>
              <a:t>v</a:t>
            </a:r>
            <a:r>
              <a:rPr lang="lt-LT" sz="2000" dirty="0" smtClean="0"/>
              <a:t>aikų </a:t>
            </a:r>
            <a:r>
              <a:rPr lang="lt-LT" sz="2000" dirty="0"/>
              <a:t>rašymo įgūdžių formavimas ir gilioji teksto turinio ir struktūros </a:t>
            </a:r>
            <a:r>
              <a:rPr lang="lt-LT" sz="2000" dirty="0" smtClean="0"/>
              <a:t>samprata.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Ko </a:t>
            </a:r>
            <a:r>
              <a:rPr lang="lt-LT" sz="2000" b="1" dirty="0">
                <a:ea typeface="ＭＳ Ｐゴシック" charset="-128"/>
              </a:rPr>
              <a:t>tikimasi iš projekto </a:t>
            </a:r>
            <a:r>
              <a:rPr lang="lt-LT" sz="2000" dirty="0">
                <a:ea typeface="ＭＳ Ｐゴシック" charset="-128"/>
              </a:rPr>
              <a:t>- </a:t>
            </a:r>
            <a:r>
              <a:rPr lang="lt-LT" sz="2000" dirty="0" smtClean="0"/>
              <a:t> </a:t>
            </a:r>
            <a:r>
              <a:rPr lang="lt-LT" sz="2000" dirty="0"/>
              <a:t>projektas padės vaikams pajusti teksto „galią“ įtraukti į įdomųjį skaitymą, taip pat mokiniai pajus, kad ir patys gali sukurti kažką įdomaus, o mokytojai galės dalintis patirtimi ir jos </a:t>
            </a:r>
            <a:r>
              <a:rPr lang="lt-LT" sz="2000" dirty="0" smtClean="0"/>
              <a:t>semtis; mokyklos tobulinimas.</a:t>
            </a:r>
            <a:endParaRPr lang="lt-LT" sz="2000" dirty="0">
              <a:ea typeface="ＭＳ Ｐゴシック" charset="-128"/>
            </a:endParaRPr>
          </a:p>
          <a:p>
            <a:pPr>
              <a:buNone/>
              <a:defRPr/>
            </a:pPr>
            <a:endParaRPr lang="lt-LT" sz="1800" dirty="0">
              <a:solidFill>
                <a:srgbClr val="007CBF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lt-LT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ntraštė 1"/>
          <p:cNvSpPr>
            <a:spLocks noGrp="1"/>
          </p:cNvSpPr>
          <p:nvPr>
            <p:ph type="title"/>
          </p:nvPr>
        </p:nvSpPr>
        <p:spPr>
          <a:xfrm rot="21192255">
            <a:off x="457200" y="140678"/>
            <a:ext cx="6581775" cy="1083212"/>
          </a:xfrm>
        </p:spPr>
        <p:txBody>
          <a:bodyPr/>
          <a:lstStyle/>
          <a:p>
            <a: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accent1">
                    <a:lumMod val="50000"/>
                  </a:schemeClr>
                </a:solidFill>
              </a:rPr>
              <a:t>Vilniaus 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</a:rPr>
              <a:t>Sofijos Kovalevskajos vidurinė mokykla</a:t>
            </a: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m.kasperaviciute\Desktop\ket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" y="6126163"/>
            <a:ext cx="8187397" cy="2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4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d kla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3"/>
            <a:ext cx="91440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97126"/>
            <a:ext cx="5333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Vilniaus Barboros Radvilaitės </a:t>
            </a:r>
            <a:br>
              <a:rPr lang="lt-L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lt-L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pagrindinė mokykla</a:t>
            </a:r>
            <a:endParaRPr lang="lt-L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9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genta_drip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936" t="18628" b="5872"/>
          <a:stretch>
            <a:fillRect/>
          </a:stretch>
        </p:blipFill>
        <p:spPr bwMode="auto">
          <a:xfrm>
            <a:off x="0" y="0"/>
            <a:ext cx="5655333" cy="676879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365181"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lt-LT" sz="2800" b="1" dirty="0">
                <a:solidFill>
                  <a:schemeClr val="bg1"/>
                </a:solidFill>
              </a:rPr>
              <a:t>Vilniaus Barboros Radvilaitės </a:t>
            </a:r>
            <a:r>
              <a:rPr lang="lt-LT" sz="2800" b="1" dirty="0" smtClean="0">
                <a:solidFill>
                  <a:schemeClr val="bg1"/>
                </a:solidFill>
              </a:rPr>
              <a:t/>
            </a:r>
            <a:br>
              <a:rPr lang="lt-LT" sz="2800" b="1" dirty="0" smtClean="0">
                <a:solidFill>
                  <a:schemeClr val="bg1"/>
                </a:solidFill>
              </a:rPr>
            </a:br>
            <a:r>
              <a:rPr lang="lt-LT" sz="2800" b="1" dirty="0" smtClean="0">
                <a:solidFill>
                  <a:schemeClr val="bg1"/>
                </a:solidFill>
              </a:rPr>
              <a:t>pagrindinė </a:t>
            </a:r>
            <a:r>
              <a:rPr lang="lt-LT" sz="2800" b="1" dirty="0">
                <a:solidFill>
                  <a:schemeClr val="bg1"/>
                </a:solidFill>
              </a:rPr>
              <a:t>mokykla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 rot="21316053">
            <a:off x="422741" y="1541532"/>
            <a:ext cx="8110601" cy="36857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Projekto tema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/>
              <a:t>„Keturi banginiai“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Mokinių skaičius projekte </a:t>
            </a:r>
            <a:r>
              <a:rPr lang="lt-LT" sz="2000" dirty="0">
                <a:ea typeface="ＭＳ Ｐゴシック" charset="-128"/>
              </a:rPr>
              <a:t>- </a:t>
            </a:r>
            <a:r>
              <a:rPr lang="lt-LT" sz="2000" dirty="0" smtClean="0">
                <a:ea typeface="ＭＳ Ｐゴシック" charset="-128"/>
              </a:rPr>
              <a:t>25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Dalyvaujanti klasė (-ės)</a:t>
            </a:r>
            <a:r>
              <a:rPr lang="lt-LT" sz="2000" dirty="0">
                <a:ea typeface="ＭＳ Ｐゴシック" charset="-128"/>
              </a:rPr>
              <a:t> </a:t>
            </a:r>
            <a:r>
              <a:rPr lang="lt-LT" sz="2000" dirty="0" smtClean="0">
                <a:ea typeface="ＭＳ Ｐゴシック" charset="-128"/>
              </a:rPr>
              <a:t>– </a:t>
            </a:r>
            <a:r>
              <a:rPr lang="lt-LT" sz="2000" dirty="0" smtClean="0"/>
              <a:t>6D klasė.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Kūrybos </a:t>
            </a:r>
            <a:r>
              <a:rPr lang="lt-LT" sz="2000" b="1" dirty="0">
                <a:ea typeface="ＭＳ Ｐゴシック" charset="-128"/>
              </a:rPr>
              <a:t>agentas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/>
              <a:t>Vytautas Rukštelė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Kuriantis praktikas </a:t>
            </a:r>
            <a:r>
              <a:rPr lang="lt-LT" sz="2000" dirty="0" smtClean="0">
                <a:ea typeface="ＭＳ Ｐゴシック" charset="-128"/>
              </a:rPr>
              <a:t>– </a:t>
            </a:r>
            <a:r>
              <a:rPr lang="lt-LT" sz="2000" dirty="0"/>
              <a:t>Kotryna Žilinskienė - kūrybos vadovė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Mokytojai, dalyvaujantys projekte </a:t>
            </a:r>
            <a:r>
              <a:rPr lang="lt-LT" sz="2000" dirty="0" smtClean="0">
                <a:ea typeface="ＭＳ Ｐゴシック" charset="-128"/>
              </a:rPr>
              <a:t>– matematikos, istorijos, lietuvių ir anglų mokytojai</a:t>
            </a:r>
            <a:r>
              <a:rPr lang="lt-LT" sz="2000" dirty="0">
                <a:ea typeface="ＭＳ Ｐゴシック" charset="-128"/>
              </a:rPr>
              <a:t>. </a:t>
            </a:r>
            <a:r>
              <a:rPr lang="lt-LT" sz="2000" b="1" dirty="0">
                <a:ea typeface="ＭＳ Ｐゴシック" charset="-128"/>
              </a:rPr>
              <a:t>Iš viso </a:t>
            </a:r>
            <a:r>
              <a:rPr lang="lt-LT" sz="2000" b="1" dirty="0" smtClean="0">
                <a:ea typeface="ＭＳ Ｐゴシック" charset="-128"/>
              </a:rPr>
              <a:t>5.</a:t>
            </a:r>
            <a:endParaRPr lang="lt-LT" sz="2000" b="1" dirty="0">
              <a:ea typeface="ＭＳ Ｐゴシック" charset="-128"/>
            </a:endParaRP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endParaRPr lang="lt-LT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7B7F8A-CBC0-4D7A-9B29-D4F68D73C06F}" type="slidenum">
              <a:rPr lang="lt-LT" smtClean="0"/>
              <a:pPr/>
              <a:t>6</a:t>
            </a:fld>
            <a:endParaRPr lang="lt-LT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6175" y="1371600"/>
            <a:ext cx="1587500" cy="357981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r">
              <a:defRPr/>
            </a:pPr>
            <a:r>
              <a:rPr lang="lt-LT" sz="1400" b="1" i="1" dirty="0" smtClean="0">
                <a:solidFill>
                  <a:srgbClr val="376092"/>
                </a:solidFill>
                <a:latin typeface="Calibri" charset="0"/>
              </a:rPr>
              <a:t>„</a:t>
            </a:r>
            <a:endParaRPr lang="en-US" sz="1400" i="1" dirty="0">
              <a:solidFill>
                <a:srgbClr val="376092"/>
              </a:solidFill>
              <a:latin typeface="Calibri" charset="0"/>
            </a:endParaRPr>
          </a:p>
        </p:txBody>
      </p:sp>
      <p:pic>
        <p:nvPicPr>
          <p:cNvPr id="8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m.kasperaviciute\Desktop\skaiciai\septy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2" y="6126624"/>
            <a:ext cx="8172157" cy="2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genta_drip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936" t="18628" b="5872"/>
          <a:stretch>
            <a:fillRect/>
          </a:stretch>
        </p:blipFill>
        <p:spPr bwMode="auto">
          <a:xfrm>
            <a:off x="0" y="-47317"/>
            <a:ext cx="5655333" cy="676879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sz="2800" b="1" dirty="0">
                <a:solidFill>
                  <a:schemeClr val="bg1"/>
                </a:solidFill>
              </a:rPr>
              <a:t>Vilniaus Barboros Radvilaitės </a:t>
            </a:r>
            <a:r>
              <a:rPr lang="lt-LT" sz="2800" b="1" dirty="0" smtClean="0">
                <a:solidFill>
                  <a:schemeClr val="bg1"/>
                </a:solidFill>
              </a:rPr>
              <a:t/>
            </a:r>
            <a:br>
              <a:rPr lang="lt-LT" sz="2800" b="1" dirty="0" smtClean="0">
                <a:solidFill>
                  <a:schemeClr val="bg1"/>
                </a:solidFill>
              </a:rPr>
            </a:br>
            <a:r>
              <a:rPr lang="lt-LT" sz="2800" b="1" dirty="0" smtClean="0">
                <a:solidFill>
                  <a:schemeClr val="bg1"/>
                </a:solidFill>
              </a:rPr>
              <a:t>pagrindinė mokykla</a:t>
            </a:r>
            <a:endParaRPr lang="lt-LT" sz="2800" b="1" dirty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 rot="21351817">
            <a:off x="413674" y="1604136"/>
            <a:ext cx="8164140" cy="33167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Projekto tyrinėjimo sritis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>
                <a:ea typeface="ＭＳ Ｐゴシック" charset="-128"/>
              </a:rPr>
              <a:t>m</a:t>
            </a:r>
            <a:r>
              <a:rPr lang="lt-LT" sz="2000" dirty="0" smtClean="0"/>
              <a:t>okymosi </a:t>
            </a:r>
            <a:r>
              <a:rPr lang="lt-LT" sz="2000" dirty="0"/>
              <a:t>motyvacijos </a:t>
            </a:r>
            <a:r>
              <a:rPr lang="lt-LT" sz="2000" dirty="0" smtClean="0"/>
              <a:t>didinimas, sudominti vaikus mokytis tų dalykų, kurie jiems sunkiausiai sekasi.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Projekto problematika </a:t>
            </a:r>
            <a:r>
              <a:rPr lang="lt-LT" sz="2000" dirty="0" smtClean="0">
                <a:ea typeface="ＭＳ Ｐゴシック" charset="-128"/>
              </a:rPr>
              <a:t>– m</a:t>
            </a:r>
            <a:r>
              <a:rPr lang="lt-LT" sz="2000" dirty="0" smtClean="0"/>
              <a:t>okymosi motyvacijos stoka.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Ko tikimasi iš projekto </a:t>
            </a:r>
            <a:r>
              <a:rPr lang="lt-LT" sz="2000" dirty="0" smtClean="0">
                <a:ea typeface="ＭＳ Ｐゴシック" charset="-128"/>
              </a:rPr>
              <a:t>– </a:t>
            </a:r>
            <a:r>
              <a:rPr lang="lt-LT" sz="2000" dirty="0" smtClean="0"/>
              <a:t> padidinti mokymosi motyvaciją, mokinių pažangą dirbant kūrybiškai.</a:t>
            </a:r>
            <a:endParaRPr lang="lt-LT" sz="2800" dirty="0" smtClean="0">
              <a:solidFill>
                <a:srgbClr val="007CBF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endParaRPr lang="lt-LT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7B7F8A-CBC0-4D7A-9B29-D4F68D73C06F}" type="slidenum">
              <a:rPr lang="lt-LT" smtClean="0"/>
              <a:pPr/>
              <a:t>7</a:t>
            </a:fld>
            <a:endParaRPr lang="lt-LT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6175" y="1371600"/>
            <a:ext cx="1587500" cy="357981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r">
              <a:defRPr/>
            </a:pPr>
            <a:r>
              <a:rPr lang="lt-LT" sz="1400" b="1" i="1" dirty="0" smtClean="0">
                <a:solidFill>
                  <a:srgbClr val="376092"/>
                </a:solidFill>
                <a:latin typeface="Calibri" charset="0"/>
              </a:rPr>
              <a:t>„</a:t>
            </a:r>
            <a:endParaRPr lang="en-US" sz="1400" i="1" dirty="0">
              <a:solidFill>
                <a:srgbClr val="376092"/>
              </a:solidFill>
              <a:latin typeface="Calibri" charset="0"/>
            </a:endParaRPr>
          </a:p>
        </p:txBody>
      </p:sp>
      <p:pic>
        <p:nvPicPr>
          <p:cNvPr id="8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nts and Settings\m.kasperaviciute\Desktop\skaiciai\septy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2" y="6126624"/>
            <a:ext cx="8172157" cy="2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6718" y="601249"/>
            <a:ext cx="350172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chemeClr val="tx1"/>
                </a:solidFill>
              </a:rPr>
              <a:t>Baltosios Vokės „Šilo“ </a:t>
            </a:r>
          </a:p>
          <a:p>
            <a:r>
              <a:rPr lang="lt-LT" sz="2800" b="1" dirty="0" smtClean="0">
                <a:solidFill>
                  <a:schemeClr val="tx1"/>
                </a:solidFill>
              </a:rPr>
              <a:t>vidurinė mokykla</a:t>
            </a:r>
            <a:endParaRPr lang="lt-LT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NEW whiteout paint 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40857"/>
          <a:stretch>
            <a:fillRect/>
          </a:stretch>
        </p:blipFill>
        <p:spPr bwMode="auto">
          <a:xfrm rot="10800000">
            <a:off x="2354892" y="4622104"/>
            <a:ext cx="6789108" cy="22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17500" y="1600199"/>
            <a:ext cx="6637338" cy="42619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endParaRPr lang="lt-LT" sz="2000" b="1" dirty="0" smtClean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Projekto </a:t>
            </a:r>
            <a:r>
              <a:rPr lang="lt-LT" sz="2000" b="1" dirty="0">
                <a:ea typeface="ＭＳ Ｐゴシック" charset="-128"/>
              </a:rPr>
              <a:t>tema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/>
              <a:t>„Kuriame. Kalbame. Mokomės“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Mokinių skaičius projekte </a:t>
            </a:r>
            <a:r>
              <a:rPr lang="lt-LT" sz="2000" dirty="0">
                <a:ea typeface="ＭＳ Ｐゴシック" charset="-128"/>
              </a:rPr>
              <a:t>- </a:t>
            </a:r>
            <a:r>
              <a:rPr lang="lt-LT" sz="2000" dirty="0" smtClean="0">
                <a:ea typeface="ＭＳ Ｐゴシック" charset="-128"/>
              </a:rPr>
              <a:t>20</a:t>
            </a:r>
            <a:endParaRPr lang="lt-LT" sz="2000" dirty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Dalyvaujanti klasė (-ės)</a:t>
            </a:r>
            <a:r>
              <a:rPr lang="lt-LT" sz="2000" dirty="0">
                <a:ea typeface="ＭＳ Ｐゴシック" charset="-128"/>
              </a:rPr>
              <a:t> – </a:t>
            </a:r>
            <a:r>
              <a:rPr lang="lt-LT" sz="2000" dirty="0" smtClean="0"/>
              <a:t>2, 3, 4 klasės.</a:t>
            </a:r>
            <a:endParaRPr lang="lt-LT" sz="20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>
                <a:ea typeface="ＭＳ Ｐゴシック" charset="-128"/>
              </a:rPr>
              <a:t>Kūrybos agentas </a:t>
            </a:r>
            <a:r>
              <a:rPr lang="lt-LT" sz="2000" dirty="0" smtClean="0">
                <a:ea typeface="ＭＳ Ｐゴシック" charset="-128"/>
              </a:rPr>
              <a:t>–Skirmantė Jakubauskaitė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Kuriantis praktikas </a:t>
            </a:r>
            <a:r>
              <a:rPr lang="lt-LT" sz="2000" smtClean="0">
                <a:ea typeface="ＭＳ Ｐゴシック" charset="-128"/>
              </a:rPr>
              <a:t>– Urtė Karaliūtė (scenografė)</a:t>
            </a:r>
            <a:endParaRPr lang="lt-LT" sz="2000" dirty="0" smtClean="0">
              <a:ea typeface="ＭＳ Ｐゴシック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lt-LT" sz="2000" b="1" dirty="0" smtClean="0">
                <a:ea typeface="ＭＳ Ｐゴシック" charset="-128"/>
              </a:rPr>
              <a:t>Mokytojai</a:t>
            </a:r>
            <a:r>
              <a:rPr lang="lt-LT" sz="2000" b="1" dirty="0">
                <a:ea typeface="ＭＳ Ｐゴシック" charset="-128"/>
              </a:rPr>
              <a:t>, dalyvaujantys projekte </a:t>
            </a:r>
            <a:r>
              <a:rPr lang="lt-LT" sz="2000" dirty="0">
                <a:ea typeface="ＭＳ Ｐゴシック" charset="-128"/>
              </a:rPr>
              <a:t>– </a:t>
            </a:r>
            <a:r>
              <a:rPr lang="lt-LT" sz="2000" dirty="0" smtClean="0">
                <a:ea typeface="ＭＳ Ｐゴシック" charset="-128"/>
              </a:rPr>
              <a:t>pradinių klasių mokytojai. </a:t>
            </a:r>
            <a:r>
              <a:rPr lang="lt-LT" sz="2000" b="1" dirty="0">
                <a:ea typeface="ＭＳ Ｐゴシック" charset="-128"/>
              </a:rPr>
              <a:t>Iš viso </a:t>
            </a:r>
            <a:r>
              <a:rPr lang="lt-LT" sz="2000" b="1" dirty="0" smtClean="0">
                <a:ea typeface="ＭＳ Ｐゴシック" charset="-128"/>
              </a:rPr>
              <a:t>4.</a:t>
            </a:r>
            <a:endParaRPr lang="lt-LT" sz="2000" b="1" dirty="0"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lt-LT" sz="2400" dirty="0" smtClean="0"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lt-LT" sz="2400" dirty="0" smtClean="0">
              <a:ea typeface="ＭＳ Ｐゴシック" charset="-128"/>
            </a:endParaRPr>
          </a:p>
          <a:p>
            <a:pPr eaLnBrk="1" hangingPunct="1">
              <a:defRPr/>
            </a:pPr>
            <a:endParaRPr lang="lt-LT" dirty="0" smtClean="0">
              <a:ea typeface="ＭＳ Ｐゴシック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1258018">
            <a:off x="355601" y="466725"/>
            <a:ext cx="6245616" cy="920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lt-LT" sz="2800" b="1" dirty="0">
                <a:solidFill>
                  <a:schemeClr val="tx1"/>
                </a:solidFill>
              </a:rPr>
              <a:t>Baltosios Vokės „Šilo“ </a:t>
            </a:r>
            <a:r>
              <a:rPr lang="lt-LT" sz="2800" b="1" dirty="0" smtClean="0">
                <a:solidFill>
                  <a:schemeClr val="tx1"/>
                </a:solidFill>
              </a:rPr>
              <a:t>vidurinė </a:t>
            </a:r>
            <a:r>
              <a:rPr lang="lt-LT" sz="2800" b="1" dirty="0">
                <a:solidFill>
                  <a:schemeClr val="tx1"/>
                </a:solidFill>
              </a:rPr>
              <a:t>mokykla</a:t>
            </a:r>
          </a:p>
        </p:txBody>
      </p:sp>
      <p:pic>
        <p:nvPicPr>
          <p:cNvPr id="9" name="Picture 2" descr="C:\Documents and Settings\m.kasperaviciute\Desktop\skaiciai\deši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9" y="6110726"/>
            <a:ext cx="8202641" cy="2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Documents and Settings\m.kasperaviciute\Desktop\CP\logo siuntimui\cp-id-lit-paths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P_skaidres_sablo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905</TotalTime>
  <Words>1147</Words>
  <Application>Microsoft Office PowerPoint</Application>
  <PresentationFormat>Demonstracija ekrane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25</vt:i4>
      </vt:variant>
    </vt:vector>
  </HeadingPairs>
  <TitlesOfParts>
    <vt:vector size="28" baseType="lpstr">
      <vt:lpstr>KP_skaidres_sablonas</vt:lpstr>
      <vt:lpstr>Office Theme</vt:lpstr>
      <vt:lpstr>1_Office Theme</vt:lpstr>
      <vt:lpstr>PowerPoint pristatymas</vt:lpstr>
      <vt:lpstr>   2012-2013 m. m. Vilniaus regiono  „Tyrinėjančiose mokyklose 2012-2013“  dalyvauja 7 mokyklos: </vt:lpstr>
      <vt:lpstr>  Vilniaus Sofijos Kovalevskajos vidurinė mokykla</vt:lpstr>
      <vt:lpstr> Vilniaus Sofijos Kovalevskajos vidurinė mokykla</vt:lpstr>
      <vt:lpstr>PowerPoint pristatymas</vt:lpstr>
      <vt:lpstr>Vilniaus Barboros Radvilaitės  pagrindinė mokykla</vt:lpstr>
      <vt:lpstr>Vilniaus Barboros Radvilaitės  pagrindinė mokykla</vt:lpstr>
      <vt:lpstr>PowerPoint pristatymas</vt:lpstr>
      <vt:lpstr>Baltosios Vokės „Šilo“ vidurinė mokykla</vt:lpstr>
      <vt:lpstr>Baltosios Vokės „Šilo“ vidurinė mokykla</vt:lpstr>
      <vt:lpstr>PowerPoint pristatymas</vt:lpstr>
      <vt:lpstr>       </vt:lpstr>
      <vt:lpstr>       </vt:lpstr>
      <vt:lpstr>       </vt:lpstr>
      <vt:lpstr> Vilniaus „Vilnios" pagrindinė mokykla  </vt:lpstr>
      <vt:lpstr> Vilniaus „Vilnios" pagrindinė mokykla  </vt:lpstr>
      <vt:lpstr>PowerPoint pristatymas</vt:lpstr>
      <vt:lpstr>Senųjų Trakų Kęstučio pagrindinė mokykla</vt:lpstr>
      <vt:lpstr>Senųjų Trakų Kęstučio pagrindinė mokykla</vt:lpstr>
      <vt:lpstr>PowerPoint pristatymas</vt:lpstr>
      <vt:lpstr>PowerPoint pristatymas</vt:lpstr>
      <vt:lpstr>PowerPoint pristatymas</vt:lpstr>
      <vt:lpstr>   Vilniaus regiono  „Tyrinėjančių mokyklų 2012-2013“  kuruojantys mokytojai: </vt:lpstr>
      <vt:lpstr>Vilniaus regiono „Tyrinėjančių mokyklų“ 2012-2013 duomenys</vt:lpstr>
      <vt:lpstr>  DĖKOJAME UŽ DĖMESĮ!   Kontaktai: alicija.romeiko@leu.lt danguole.salavejiene@leu.lt Telefonas  (8 5) 263 60 02  www.kurybinespartnerystes.lt  www.kurybiniaizaidimai.lt www.vpu.lt/pkti   </vt:lpstr>
    </vt:vector>
  </TitlesOfParts>
  <Company>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m.kasperaviciute</dc:creator>
  <cp:lastModifiedBy>Daiva Pukėnaitė</cp:lastModifiedBy>
  <cp:revision>134</cp:revision>
  <cp:lastPrinted>2011-11-04T18:15:43Z</cp:lastPrinted>
  <dcterms:created xsi:type="dcterms:W3CDTF">2012-02-28T09:06:02Z</dcterms:created>
  <dcterms:modified xsi:type="dcterms:W3CDTF">2013-01-22T11:46:59Z</dcterms:modified>
</cp:coreProperties>
</file>