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4"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Lst>
  <p:sldSz cx="9144000" cy="6858000" type="screen4x3"/>
  <p:notesSz cx="6858000" cy="9144000"/>
  <p:defaultTextStyle>
    <a:defPPr>
      <a:defRPr lang="lt-LT"/>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CC33"/>
    <a:srgbClr val="007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4" d="100"/>
          <a:sy n="74" d="100"/>
        </p:scale>
        <p:origin x="-1452"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EC930AC-98B4-4230-854B-FF393BB60E8B}" type="datetimeFigureOut">
              <a:rPr lang="en-US"/>
              <a:pPr>
                <a:defRPr/>
              </a:pPr>
              <a:t>1/16/2013</a:t>
            </a:fld>
            <a:endParaRPr lang="en-US"/>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noProof="0" smtClean="0"/>
              <a:t>Spustelėję redag. ruoš. teksto stilių</a:t>
            </a:r>
          </a:p>
          <a:p>
            <a:pPr lvl="1"/>
            <a:r>
              <a:rPr lang="lt-LT" noProof="0" smtClean="0"/>
              <a:t>Antras lygmuo</a:t>
            </a:r>
          </a:p>
          <a:p>
            <a:pPr lvl="2"/>
            <a:r>
              <a:rPr lang="lt-LT" noProof="0" smtClean="0"/>
              <a:t>Trečias lygmuo</a:t>
            </a:r>
          </a:p>
          <a:p>
            <a:pPr lvl="3"/>
            <a:r>
              <a:rPr lang="lt-LT" noProof="0" smtClean="0"/>
              <a:t>Ketvirtas lygmuo</a:t>
            </a:r>
          </a:p>
          <a:p>
            <a:pPr lvl="4"/>
            <a:r>
              <a:rPr lang="lt-LT" noProof="0" smtClean="0"/>
              <a:t>Penktas lygmuo</a:t>
            </a:r>
            <a:endParaRPr lang="en-US" noProof="0" smtClean="0"/>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DC7AED3-5816-43D5-A641-1687FD62B930}" type="slidenum">
              <a:rPr lang="en-US"/>
              <a:pPr>
                <a:defRPr/>
              </a:pPr>
              <a:t>‹#›</a:t>
            </a:fld>
            <a:endParaRPr lang="en-US"/>
          </a:p>
        </p:txBody>
      </p:sp>
    </p:spTree>
    <p:extLst>
      <p:ext uri="{BB962C8B-B14F-4D97-AF65-F5344CB8AC3E}">
        <p14:creationId xmlns:p14="http://schemas.microsoft.com/office/powerpoint/2010/main" val="4217683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t-LT" smtClean="0"/>
              <a:t>Spustelėję redag. ruoš. pavad. stilių</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e Placeholder 3"/>
          <p:cNvSpPr>
            <a:spLocks noGrp="1"/>
          </p:cNvSpPr>
          <p:nvPr>
            <p:ph type="dt" sz="half" idx="10"/>
          </p:nvPr>
        </p:nvSpPr>
        <p:spPr/>
        <p:txBody>
          <a:bodyPr/>
          <a:lstStyle>
            <a:lvl1pPr>
              <a:defRPr/>
            </a:lvl1pPr>
          </a:lstStyle>
          <a:p>
            <a:pPr>
              <a:defRPr/>
            </a:pPr>
            <a:fld id="{0DE15B39-CCDC-43A6-A18B-1DC32834EA68}" type="datetime1">
              <a:rPr lang="lt-LT"/>
              <a:pPr>
                <a:defRPr/>
              </a:pPr>
              <a:t>2013.01.16</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4821635-C976-4388-9656-AB73287EDA26}" type="slidenum">
              <a:rPr lang="lt-LT"/>
              <a:pPr>
                <a:defRPr/>
              </a:pPr>
              <a:t>‹#›</a:t>
            </a:fld>
            <a:endParaRPr lang="lt-LT" dirty="0"/>
          </a:p>
        </p:txBody>
      </p:sp>
    </p:spTree>
    <p:extLst>
      <p:ext uri="{BB962C8B-B14F-4D97-AF65-F5344CB8AC3E}">
        <p14:creationId xmlns:p14="http://schemas.microsoft.com/office/powerpoint/2010/main" val="225189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lt-LT"/>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DC095951-6621-45A4-AFF5-F841E188DC81}" type="datetime1">
              <a:rPr lang="lt-LT"/>
              <a:pPr>
                <a:defRPr/>
              </a:pPr>
              <a:t>2013.01.16</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AF3C20-7148-4510-A456-57DB95B0F34B}" type="slidenum">
              <a:rPr lang="lt-LT"/>
              <a:pPr>
                <a:defRPr/>
              </a:pPr>
              <a:t>‹#›</a:t>
            </a:fld>
            <a:endParaRPr lang="lt-LT"/>
          </a:p>
        </p:txBody>
      </p:sp>
    </p:spTree>
    <p:extLst>
      <p:ext uri="{BB962C8B-B14F-4D97-AF65-F5344CB8AC3E}">
        <p14:creationId xmlns:p14="http://schemas.microsoft.com/office/powerpoint/2010/main" val="137574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E3EC722C-94CB-43CA-B931-5FA3E9E31B62}" type="datetime1">
              <a:rPr lang="lt-LT"/>
              <a:pPr>
                <a:defRPr/>
              </a:pPr>
              <a:t>2013.01.16</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C1ACFA-51AB-46A7-BDB1-D37F97AA6600}" type="slidenum">
              <a:rPr lang="lt-LT"/>
              <a:pPr>
                <a:defRPr/>
              </a:pPr>
              <a:t>‹#›</a:t>
            </a:fld>
            <a:endParaRPr lang="lt-LT"/>
          </a:p>
        </p:txBody>
      </p:sp>
    </p:spTree>
    <p:extLst>
      <p:ext uri="{BB962C8B-B14F-4D97-AF65-F5344CB8AC3E}">
        <p14:creationId xmlns:p14="http://schemas.microsoft.com/office/powerpoint/2010/main" val="344533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lt-LT"/>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0CC3146C-5637-49CE-A08C-6298D4DCDB5A}" type="datetime1">
              <a:rPr lang="lt-LT"/>
              <a:pPr>
                <a:defRPr/>
              </a:pPr>
              <a:t>2013.01.16</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2A5C067-B0A8-4BDE-BA54-CF277BE86D28}" type="slidenum">
              <a:rPr lang="lt-LT"/>
              <a:pPr>
                <a:defRPr/>
              </a:pPr>
              <a:t>‹#›</a:t>
            </a:fld>
            <a:endParaRPr lang="lt-LT" dirty="0"/>
          </a:p>
        </p:txBody>
      </p:sp>
    </p:spTree>
    <p:extLst>
      <p:ext uri="{BB962C8B-B14F-4D97-AF65-F5344CB8AC3E}">
        <p14:creationId xmlns:p14="http://schemas.microsoft.com/office/powerpoint/2010/main" val="128057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t-LT" smtClean="0"/>
              <a:t>Spustelėję redag. ruoš. pavad. stilių</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lvl1pPr>
              <a:defRPr/>
            </a:lvl1pPr>
          </a:lstStyle>
          <a:p>
            <a:pPr>
              <a:defRPr/>
            </a:pPr>
            <a:fld id="{EE42C9BF-A7CA-4B6D-8042-42FB5A0A9824}" type="datetime1">
              <a:rPr lang="lt-LT"/>
              <a:pPr>
                <a:defRPr/>
              </a:pPr>
              <a:t>2013.01.16</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324861-66B0-40A8-AF8C-E415F4A82CE3}" type="slidenum">
              <a:rPr lang="lt-LT"/>
              <a:pPr>
                <a:defRPr/>
              </a:pPr>
              <a:t>‹#›</a:t>
            </a:fld>
            <a:endParaRPr lang="lt-LT" dirty="0"/>
          </a:p>
        </p:txBody>
      </p:sp>
    </p:spTree>
    <p:extLst>
      <p:ext uri="{BB962C8B-B14F-4D97-AF65-F5344CB8AC3E}">
        <p14:creationId xmlns:p14="http://schemas.microsoft.com/office/powerpoint/2010/main" val="15283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e Placeholder 3"/>
          <p:cNvSpPr>
            <a:spLocks noGrp="1"/>
          </p:cNvSpPr>
          <p:nvPr>
            <p:ph type="dt" sz="half" idx="10"/>
          </p:nvPr>
        </p:nvSpPr>
        <p:spPr/>
        <p:txBody>
          <a:bodyPr/>
          <a:lstStyle>
            <a:lvl1pPr>
              <a:defRPr/>
            </a:lvl1pPr>
          </a:lstStyle>
          <a:p>
            <a:pPr>
              <a:defRPr/>
            </a:pPr>
            <a:fld id="{CC64C4CE-2B5A-476F-9C4F-29E53C5F22D4}" type="datetime1">
              <a:rPr lang="lt-LT"/>
              <a:pPr>
                <a:defRPr/>
              </a:pPr>
              <a:t>2013.01.16</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613638-8F08-47FD-84EE-23C4E948115D}" type="slidenum">
              <a:rPr lang="lt-LT"/>
              <a:pPr>
                <a:defRPr/>
              </a:pPr>
              <a:t>‹#›</a:t>
            </a:fld>
            <a:endParaRPr lang="lt-LT" dirty="0"/>
          </a:p>
        </p:txBody>
      </p:sp>
    </p:spTree>
    <p:extLst>
      <p:ext uri="{BB962C8B-B14F-4D97-AF65-F5344CB8AC3E}">
        <p14:creationId xmlns:p14="http://schemas.microsoft.com/office/powerpoint/2010/main" val="3544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e Placeholder 3"/>
          <p:cNvSpPr>
            <a:spLocks noGrp="1"/>
          </p:cNvSpPr>
          <p:nvPr>
            <p:ph type="dt" sz="half" idx="10"/>
          </p:nvPr>
        </p:nvSpPr>
        <p:spPr/>
        <p:txBody>
          <a:bodyPr/>
          <a:lstStyle>
            <a:lvl1pPr>
              <a:defRPr/>
            </a:lvl1pPr>
          </a:lstStyle>
          <a:p>
            <a:pPr>
              <a:defRPr/>
            </a:pPr>
            <a:fld id="{C46CB9CC-5CBE-4A75-A434-4A54B5870DA4}" type="datetime1">
              <a:rPr lang="lt-LT"/>
              <a:pPr>
                <a:defRPr/>
              </a:pPr>
              <a:t>2013.01.16</a:t>
            </a:fld>
            <a:endParaRPr lang="lt-LT"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A3C06F2-1E61-4C67-89AC-C5D19BF9174B}" type="slidenum">
              <a:rPr lang="lt-LT"/>
              <a:pPr>
                <a:defRPr/>
              </a:pPr>
              <a:t>‹#›</a:t>
            </a:fld>
            <a:endParaRPr lang="lt-LT" dirty="0"/>
          </a:p>
        </p:txBody>
      </p:sp>
    </p:spTree>
    <p:extLst>
      <p:ext uri="{BB962C8B-B14F-4D97-AF65-F5344CB8AC3E}">
        <p14:creationId xmlns:p14="http://schemas.microsoft.com/office/powerpoint/2010/main" val="68281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lt-LT"/>
          </a:p>
        </p:txBody>
      </p:sp>
      <p:sp>
        <p:nvSpPr>
          <p:cNvPr id="3" name="Date Placeholder 3"/>
          <p:cNvSpPr>
            <a:spLocks noGrp="1"/>
          </p:cNvSpPr>
          <p:nvPr>
            <p:ph type="dt" sz="half" idx="10"/>
          </p:nvPr>
        </p:nvSpPr>
        <p:spPr/>
        <p:txBody>
          <a:bodyPr/>
          <a:lstStyle>
            <a:lvl1pPr>
              <a:defRPr/>
            </a:lvl1pPr>
          </a:lstStyle>
          <a:p>
            <a:pPr>
              <a:defRPr/>
            </a:pPr>
            <a:fld id="{1AF29F4F-7CB7-4C8D-A419-A7C7ADA497A3}" type="datetime1">
              <a:rPr lang="lt-LT"/>
              <a:pPr>
                <a:defRPr/>
              </a:pPr>
              <a:t>2013.01.16</a:t>
            </a:fld>
            <a:endParaRPr lang="lt-LT"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87BA4EA-C836-4A2D-997D-E02293B6E3D5}" type="slidenum">
              <a:rPr lang="lt-LT"/>
              <a:pPr>
                <a:defRPr/>
              </a:pPr>
              <a:t>‹#›</a:t>
            </a:fld>
            <a:endParaRPr lang="lt-LT" dirty="0"/>
          </a:p>
        </p:txBody>
      </p:sp>
    </p:spTree>
    <p:extLst>
      <p:ext uri="{BB962C8B-B14F-4D97-AF65-F5344CB8AC3E}">
        <p14:creationId xmlns:p14="http://schemas.microsoft.com/office/powerpoint/2010/main" val="347252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E1E6C3-CB20-408B-A5DD-68BC7DD30FDE}" type="datetime1">
              <a:rPr lang="lt-LT"/>
              <a:pPr>
                <a:defRPr/>
              </a:pPr>
              <a:t>2013.01.16</a:t>
            </a:fld>
            <a:endParaRPr lang="lt-LT"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179E9E6-0AA9-448B-B0F3-AF8B2459AD79}" type="slidenum">
              <a:rPr lang="lt-LT"/>
              <a:pPr>
                <a:defRPr/>
              </a:pPr>
              <a:t>‹#›</a:t>
            </a:fld>
            <a:endParaRPr lang="lt-LT" dirty="0"/>
          </a:p>
        </p:txBody>
      </p:sp>
    </p:spTree>
    <p:extLst>
      <p:ext uri="{BB962C8B-B14F-4D97-AF65-F5344CB8AC3E}">
        <p14:creationId xmlns:p14="http://schemas.microsoft.com/office/powerpoint/2010/main" val="352923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t-LT" smtClean="0"/>
              <a:t>Spustelėję redag. ruoš. pavad. stilių</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B36FB3A0-713D-49B0-AB5C-78631B48DC64}" type="datetime1">
              <a:rPr lang="lt-LT"/>
              <a:pPr>
                <a:defRPr/>
              </a:pPr>
              <a:t>2013.01.16</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E31B697-66B5-43D9-A5FC-6F568B85EFD4}" type="slidenum">
              <a:rPr lang="lt-LT"/>
              <a:pPr>
                <a:defRPr/>
              </a:pPr>
              <a:t>‹#›</a:t>
            </a:fld>
            <a:endParaRPr lang="lt-LT" dirty="0"/>
          </a:p>
        </p:txBody>
      </p:sp>
    </p:spTree>
    <p:extLst>
      <p:ext uri="{BB962C8B-B14F-4D97-AF65-F5344CB8AC3E}">
        <p14:creationId xmlns:p14="http://schemas.microsoft.com/office/powerpoint/2010/main" val="279608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t-LT" smtClean="0"/>
              <a:t>Spustelėję redag. ruoš. pavad. stilių</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dirty="0" smtClean="0"/>
              <a:t>Spustelėkite </a:t>
            </a:r>
            <a:r>
              <a:rPr lang="lt-LT" noProof="0" dirty="0" err="1" smtClean="0"/>
              <a:t>piktogr</a:t>
            </a:r>
            <a:r>
              <a:rPr lang="lt-LT" noProof="0" dirty="0" smtClean="0"/>
              <a:t>. norėdami įtraukti pav.</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417F88E2-1467-47D5-A408-02E6EFE0E400}" type="datetime1">
              <a:rPr lang="lt-LT"/>
              <a:pPr>
                <a:defRPr/>
              </a:pPr>
              <a:t>2013.01.16</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76698E-610B-44C3-8FF1-5107A1A9A390}" type="slidenum">
              <a:rPr lang="lt-LT"/>
              <a:pPr>
                <a:defRPr/>
              </a:pPr>
              <a:t>‹#›</a:t>
            </a:fld>
            <a:endParaRPr lang="lt-LT"/>
          </a:p>
        </p:txBody>
      </p:sp>
    </p:spTree>
    <p:extLst>
      <p:ext uri="{BB962C8B-B14F-4D97-AF65-F5344CB8AC3E}">
        <p14:creationId xmlns:p14="http://schemas.microsoft.com/office/powerpoint/2010/main" val="126725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smtClean="0"/>
              <a:t>Spustelėję redag. ruoš. pavad. stilių</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C96D1BBD-5F60-4C3F-8265-EDA9BC181037}" type="datetime1">
              <a:rPr lang="lt-LT"/>
              <a:pPr>
                <a:defRPr/>
              </a:pPr>
              <a:t>2013.01.16</a:t>
            </a:fld>
            <a:endParaRPr lang="lt-L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41B315F0-BB5F-455A-B2C3-E7218F17C48C}" type="slidenum">
              <a:rPr lang="lt-LT"/>
              <a:pPr>
                <a:defRPr/>
              </a:pPr>
              <a:t>‹#›</a:t>
            </a:fld>
            <a:endParaRPr lang="lt-L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lt-L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05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000D666-5821-4ADE-95FC-B469C7C5F966}" type="slidenum">
              <a:rPr lang="lt-LT" smtClean="0">
                <a:solidFill>
                  <a:srgbClr val="898989"/>
                </a:solidFill>
                <a:latin typeface="Calibri" charset="0"/>
              </a:rPr>
              <a:pPr eaLnBrk="1" hangingPunct="1"/>
              <a:t>1</a:t>
            </a:fld>
            <a:endParaRPr lang="lt-LT" dirty="0" smtClean="0">
              <a:solidFill>
                <a:srgbClr val="898989"/>
              </a:solidFill>
              <a:latin typeface="Calibri" charset="0"/>
            </a:endParaRPr>
          </a:p>
        </p:txBody>
      </p:sp>
      <p:pic>
        <p:nvPicPr>
          <p:cNvPr id="2051" name="Picture 5" descr="NEW whiteout paint roller"/>
          <p:cNvPicPr>
            <a:picLocks noChangeAspect="1" noChangeArrowheads="1"/>
          </p:cNvPicPr>
          <p:nvPr/>
        </p:nvPicPr>
        <p:blipFill>
          <a:blip r:embed="rId2">
            <a:extLst>
              <a:ext uri="{28A0092B-C50C-407E-A947-70E740481C1C}">
                <a14:useLocalDpi xmlns:a14="http://schemas.microsoft.com/office/drawing/2010/main" val="0"/>
              </a:ext>
            </a:extLst>
          </a:blip>
          <a:srcRect l="6885" t="40857"/>
          <a:stretch>
            <a:fillRect/>
          </a:stretch>
        </p:blipFill>
        <p:spPr bwMode="auto">
          <a:xfrm>
            <a:off x="-790575" y="-96838"/>
            <a:ext cx="10799763" cy="705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ontent Placeholder 2"/>
          <p:cNvSpPr>
            <a:spLocks noGrp="1"/>
          </p:cNvSpPr>
          <p:nvPr>
            <p:ph idx="1"/>
          </p:nvPr>
        </p:nvSpPr>
        <p:spPr>
          <a:xfrm>
            <a:off x="317500" y="1600200"/>
            <a:ext cx="6637338" cy="2425700"/>
          </a:xfrm>
        </p:spPr>
        <p:txBody>
          <a:bodyPr/>
          <a:lstStyle/>
          <a:p>
            <a:pPr marL="0" indent="0" algn="just" eaLnBrk="1" hangingPunct="1">
              <a:lnSpc>
                <a:spcPct val="90000"/>
              </a:lnSpc>
              <a:buFont typeface="Arial" charset="0"/>
              <a:buNone/>
              <a:defRPr/>
            </a:pPr>
            <a:endParaRPr lang="lt-LT" sz="2400" dirty="0" smtClean="0">
              <a:ea typeface="ＭＳ Ｐゴシック" charset="-128"/>
            </a:endParaRPr>
          </a:p>
          <a:p>
            <a:pPr marL="0" indent="0" algn="just" eaLnBrk="1" hangingPunct="1">
              <a:lnSpc>
                <a:spcPct val="90000"/>
              </a:lnSpc>
              <a:buFont typeface="Arial" charset="0"/>
              <a:buNone/>
              <a:defRPr/>
            </a:pPr>
            <a:endParaRPr lang="lt-LT" sz="2400" dirty="0" smtClean="0">
              <a:ea typeface="ＭＳ Ｐゴシック" charset="-128"/>
            </a:endParaRPr>
          </a:p>
          <a:p>
            <a:pPr eaLnBrk="1" hangingPunct="1">
              <a:defRPr/>
            </a:pPr>
            <a:endParaRPr lang="lt-LT" dirty="0" smtClean="0">
              <a:ea typeface="ＭＳ Ｐゴシック" charset="-128"/>
            </a:endParaRPr>
          </a:p>
        </p:txBody>
      </p:sp>
      <p:sp>
        <p:nvSpPr>
          <p:cNvPr id="2053" name="Title 1"/>
          <p:cNvSpPr>
            <a:spLocks noGrp="1"/>
          </p:cNvSpPr>
          <p:nvPr>
            <p:ph type="title"/>
          </p:nvPr>
        </p:nvSpPr>
        <p:spPr>
          <a:xfrm>
            <a:off x="357188" y="1249250"/>
            <a:ext cx="6637337" cy="3966693"/>
          </a:xfrm>
        </p:spPr>
        <p:txBody>
          <a:bodyPr/>
          <a:lstStyle/>
          <a:p>
            <a:r>
              <a:rPr lang="en-US" sz="4000" b="1" dirty="0" smtClean="0">
                <a:solidFill>
                  <a:srgbClr val="007CBF"/>
                </a:solidFill>
                <a:ea typeface="ＭＳ Ｐゴシック" charset="-128"/>
              </a:rPr>
              <a:t>KLAIP</a:t>
            </a:r>
            <a:r>
              <a:rPr lang="lt-LT" sz="4000" b="1" dirty="0" smtClean="0">
                <a:solidFill>
                  <a:srgbClr val="007CBF"/>
                </a:solidFill>
                <a:ea typeface="ＭＳ Ｐゴシック" charset="-128"/>
              </a:rPr>
              <a:t>ĖDOS REGIONO KP ISTORIJA</a:t>
            </a:r>
          </a:p>
        </p:txBody>
      </p:sp>
      <p:pic>
        <p:nvPicPr>
          <p:cNvPr id="2054"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325" y="-7938"/>
            <a:ext cx="1647825" cy="92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Z:\Rastine\Blankai\Logotipa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223838"/>
            <a:ext cx="1768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Z:\Rastine\Blankai\Logotipai\smm_logo_z_su_pa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0" y="195263"/>
            <a:ext cx="1003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Z:\Rastine\Blankai\Logotipai\upc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613" y="168275"/>
            <a:ext cx="13985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000" b="-6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KŪRYBINĖSE PARTNERYSTĖSE VISA LIETUVA</a:t>
            </a:r>
            <a:endParaRPr lang="lt-LT" dirty="0">
              <a:solidFill>
                <a:schemeClr val="accent3">
                  <a:lumMod val="75000"/>
                </a:schemeClr>
              </a:solidFill>
            </a:endParaRPr>
          </a:p>
        </p:txBody>
      </p:sp>
      <p:pic>
        <p:nvPicPr>
          <p:cNvPr id="4" name="Turinio vietos rezervavimo ženklas 3"/>
          <p:cNvPicPr>
            <a:picLocks noGrp="1" noChangeAspect="1"/>
          </p:cNvPicPr>
          <p:nvPr>
            <p:ph idx="1"/>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589197" y="1610820"/>
            <a:ext cx="5790397" cy="4525963"/>
          </a:xfrm>
        </p:spPr>
      </p:pic>
    </p:spTree>
    <p:extLst>
      <p:ext uri="{BB962C8B-B14F-4D97-AF65-F5344CB8AC3E}">
        <p14:creationId xmlns:p14="http://schemas.microsoft.com/office/powerpoint/2010/main" val="99123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solidFill>
              </a:rPr>
              <a:t>KLAIPĖDOS REGIONAS KŪRYBINIŲ PARTNERYSČIŲ PROJEKTE</a:t>
            </a:r>
            <a:endParaRPr lang="lt-LT" dirty="0">
              <a:solidFill>
                <a:schemeClr val="accent3"/>
              </a:solidFill>
            </a:endParaRPr>
          </a:p>
        </p:txBody>
      </p:sp>
      <p:sp>
        <p:nvSpPr>
          <p:cNvPr id="3" name="Turinio vietos rezervavimo ženklas 2"/>
          <p:cNvSpPr>
            <a:spLocks noGrp="1"/>
          </p:cNvSpPr>
          <p:nvPr>
            <p:ph idx="1"/>
          </p:nvPr>
        </p:nvSpPr>
        <p:spPr>
          <a:xfrm>
            <a:off x="457200" y="1600200"/>
            <a:ext cx="8229600" cy="4839237"/>
          </a:xfrm>
        </p:spPr>
        <p:txBody>
          <a:bodyPr/>
          <a:lstStyle/>
          <a:p>
            <a:r>
              <a:rPr lang="lt-LT" dirty="0" smtClean="0"/>
              <a:t>2011-2012 M. M. </a:t>
            </a:r>
            <a:r>
              <a:rPr lang="lt-LT" dirty="0"/>
              <a:t>T</a:t>
            </a:r>
            <a:r>
              <a:rPr lang="lt-LT" dirty="0" smtClean="0"/>
              <a:t>yrinėjančios mokyklos</a:t>
            </a:r>
          </a:p>
          <a:p>
            <a:r>
              <a:rPr lang="lt-LT" b="1" dirty="0" smtClean="0">
                <a:solidFill>
                  <a:schemeClr val="accent3"/>
                </a:solidFill>
              </a:rPr>
              <a:t>Klaipėdos „Baltijos“ gimnazija ir kūrybinis projektas „Kitu kampu“. </a:t>
            </a:r>
          </a:p>
          <a:p>
            <a:r>
              <a:rPr lang="lt-LT" b="1" i="1" u="sng" dirty="0" smtClean="0">
                <a:solidFill>
                  <a:schemeClr val="accent3"/>
                </a:solidFill>
              </a:rPr>
              <a:t>Tikslas:</a:t>
            </a:r>
            <a:r>
              <a:rPr lang="lt-LT" b="1" dirty="0" smtClean="0">
                <a:solidFill>
                  <a:schemeClr val="accent3"/>
                </a:solidFill>
              </a:rPr>
              <a:t> </a:t>
            </a:r>
            <a:r>
              <a:rPr lang="lt-LT" dirty="0" smtClean="0"/>
              <a:t>kūrybiškai pagerinti mokinių, mokinių ir mokytojų santykius.</a:t>
            </a:r>
          </a:p>
          <a:p>
            <a:r>
              <a:rPr lang="lt-LT" b="1" i="1" u="sng" dirty="0" smtClean="0">
                <a:solidFill>
                  <a:schemeClr val="accent3"/>
                </a:solidFill>
              </a:rPr>
              <a:t>Rezultatas: </a:t>
            </a:r>
            <a:r>
              <a:rPr lang="lt-LT" dirty="0" smtClean="0"/>
              <a:t>mokiniai dalyvavę projekte išlaisvino savo kūrybingumą, išmoko dirbti komandoje, pastebėtas netinkamo elgesio pokytis, išspręstos kai kurios mokymosi problemos.</a:t>
            </a:r>
            <a:endParaRPr lang="lt-LT" i="1" u="sng" dirty="0"/>
          </a:p>
        </p:txBody>
      </p:sp>
    </p:spTree>
    <p:extLst>
      <p:ext uri="{BB962C8B-B14F-4D97-AF65-F5344CB8AC3E}">
        <p14:creationId xmlns:p14="http://schemas.microsoft.com/office/powerpoint/2010/main" val="321417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13000" r="-13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chemeClr val="accent3"/>
                </a:solidFill>
              </a:rPr>
              <a:t>KLAIPĖDOS REGIONAS KŪRYBINIŲ PARTNERYSČIŲ PROJEKTE</a:t>
            </a:r>
            <a:endParaRPr lang="lt-LT" dirty="0"/>
          </a:p>
        </p:txBody>
      </p:sp>
      <p:sp>
        <p:nvSpPr>
          <p:cNvPr id="3" name="Turinio vietos rezervavimo ženklas 2"/>
          <p:cNvSpPr>
            <a:spLocks noGrp="1"/>
          </p:cNvSpPr>
          <p:nvPr>
            <p:ph idx="1"/>
          </p:nvPr>
        </p:nvSpPr>
        <p:spPr/>
        <p:txBody>
          <a:bodyPr/>
          <a:lstStyle/>
          <a:p>
            <a:pPr lvl="0"/>
            <a:r>
              <a:rPr lang="lt-LT" dirty="0">
                <a:solidFill>
                  <a:prstClr val="black"/>
                </a:solidFill>
              </a:rPr>
              <a:t>2011-2012 M. M. Tyrinėjančios </a:t>
            </a:r>
            <a:r>
              <a:rPr lang="lt-LT" dirty="0" smtClean="0">
                <a:solidFill>
                  <a:prstClr val="black"/>
                </a:solidFill>
              </a:rPr>
              <a:t>mokyklos</a:t>
            </a:r>
          </a:p>
          <a:p>
            <a:pPr lvl="0"/>
            <a:r>
              <a:rPr lang="lt-LT" b="1" dirty="0" smtClean="0">
                <a:solidFill>
                  <a:schemeClr val="accent3"/>
                </a:solidFill>
              </a:rPr>
              <a:t>Klaipėdos Vyturio pagrindinė mokykla ir kūrybinis projektas „Kartu mes galim viską“</a:t>
            </a:r>
          </a:p>
          <a:p>
            <a:pPr lvl="0"/>
            <a:r>
              <a:rPr lang="lt-LT" sz="2400" i="1" u="sng" dirty="0" smtClean="0">
                <a:solidFill>
                  <a:schemeClr val="accent3"/>
                </a:solidFill>
              </a:rPr>
              <a:t>Tikslas: </a:t>
            </a:r>
            <a:r>
              <a:rPr lang="lt-LT" sz="2400" dirty="0" smtClean="0"/>
              <a:t>Stiprinti mokinių gebėjimą bendrauti, gerinti klausymosi, dėmesio sutelkimo įgūdžius ir tokiu būdu pagerinti klasės mikroklimatą.</a:t>
            </a:r>
          </a:p>
          <a:p>
            <a:pPr lvl="0"/>
            <a:r>
              <a:rPr lang="lt-LT" sz="2400" i="1" u="sng" dirty="0" smtClean="0">
                <a:solidFill>
                  <a:schemeClr val="accent3"/>
                </a:solidFill>
              </a:rPr>
              <a:t>Rezultatas: </a:t>
            </a:r>
            <a:r>
              <a:rPr lang="lt-LT" sz="2400" dirty="0" smtClean="0"/>
              <a:t>kartu su kūrybinio rašymo specialiste sukurti dainų tekstai, su muzikos specialistu paruošta koncertinė programa. O svarbiausia – vaikų susitelkimas ir bendradarbiavimas, vardan vieno tikslo</a:t>
            </a:r>
            <a:r>
              <a:rPr lang="lt-LT" sz="2400" dirty="0">
                <a:solidFill>
                  <a:schemeClr val="accent3"/>
                </a:solidFill>
              </a:rPr>
              <a:t> </a:t>
            </a:r>
            <a:r>
              <a:rPr lang="lt-LT" sz="2400" dirty="0" smtClean="0">
                <a:solidFill>
                  <a:schemeClr val="accent3"/>
                </a:solidFill>
              </a:rPr>
              <a:t>– </a:t>
            </a:r>
            <a:r>
              <a:rPr lang="lt-LT" sz="2400" b="1" i="1" dirty="0" smtClean="0">
                <a:solidFill>
                  <a:schemeClr val="accent3"/>
                </a:solidFill>
                <a:effectLst>
                  <a:outerShdw blurRad="38100" dist="38100" dir="2700000" algn="tl">
                    <a:srgbClr val="000000">
                      <a:alpha val="43137"/>
                    </a:srgbClr>
                  </a:outerShdw>
                </a:effectLst>
              </a:rPr>
              <a:t>„Kartu mes galim viską</a:t>
            </a:r>
            <a:r>
              <a:rPr lang="ru-RU" sz="2400" b="1" i="1" dirty="0" smtClean="0">
                <a:solidFill>
                  <a:schemeClr val="accent3"/>
                </a:solidFill>
                <a:effectLst>
                  <a:outerShdw blurRad="38100" dist="38100" dir="2700000" algn="tl">
                    <a:srgbClr val="000000">
                      <a:alpha val="43137"/>
                    </a:srgbClr>
                  </a:outerShdw>
                </a:effectLst>
              </a:rPr>
              <a:t>!</a:t>
            </a:r>
            <a:r>
              <a:rPr lang="lt-LT" sz="2400" b="1" i="1" dirty="0" smtClean="0">
                <a:solidFill>
                  <a:schemeClr val="accent3"/>
                </a:solidFill>
                <a:effectLst>
                  <a:outerShdw blurRad="38100" dist="38100" dir="2700000" algn="tl">
                    <a:srgbClr val="000000">
                      <a:alpha val="43137"/>
                    </a:srgbClr>
                  </a:outerShdw>
                </a:effectLst>
              </a:rPr>
              <a:t>“</a:t>
            </a:r>
            <a:endParaRPr lang="lt-LT" sz="2400" b="1" i="1" u="sng" dirty="0">
              <a:solidFill>
                <a:schemeClr val="accent3"/>
              </a:solidFill>
              <a:effectLst>
                <a:outerShdw blurRad="38100" dist="38100" dir="2700000" algn="tl">
                  <a:srgbClr val="000000">
                    <a:alpha val="43137"/>
                  </a:srgbClr>
                </a:outerShdw>
              </a:effectLst>
            </a:endParaRPr>
          </a:p>
          <a:p>
            <a:endParaRPr lang="lt-LT" dirty="0"/>
          </a:p>
        </p:txBody>
      </p:sp>
    </p:spTree>
    <p:extLst>
      <p:ext uri="{BB962C8B-B14F-4D97-AF65-F5344CB8AC3E}">
        <p14:creationId xmlns:p14="http://schemas.microsoft.com/office/powerpoint/2010/main" val="280039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18000" r="-18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solidFill>
              </a:rPr>
              <a:t>KLAIPĖDOS REGIONAS KŪRYBINIŲ PARTNERYSČIŲ PROJEKTE</a:t>
            </a:r>
            <a:endParaRPr lang="lt-LT" dirty="0"/>
          </a:p>
        </p:txBody>
      </p:sp>
      <p:sp>
        <p:nvSpPr>
          <p:cNvPr id="3" name="Turinio vietos rezervavimo ženklas 2"/>
          <p:cNvSpPr>
            <a:spLocks noGrp="1"/>
          </p:cNvSpPr>
          <p:nvPr>
            <p:ph idx="1"/>
          </p:nvPr>
        </p:nvSpPr>
        <p:spPr/>
        <p:txBody>
          <a:bodyPr/>
          <a:lstStyle/>
          <a:p>
            <a:pPr lvl="0"/>
            <a:r>
              <a:rPr lang="lt-LT" sz="2800" dirty="0">
                <a:solidFill>
                  <a:prstClr val="black"/>
                </a:solidFill>
              </a:rPr>
              <a:t>2011-2012 M. M. Tyrinėjančios mokyklos</a:t>
            </a:r>
          </a:p>
          <a:p>
            <a:r>
              <a:rPr lang="lt-LT" sz="2800" b="1" i="1" dirty="0" smtClean="0">
                <a:solidFill>
                  <a:schemeClr val="accent3"/>
                </a:solidFill>
              </a:rPr>
              <a:t>Klaipėdos siuvimo ir paslaugų verslo mokykla „Donelaitis – jėga“</a:t>
            </a:r>
          </a:p>
          <a:p>
            <a:r>
              <a:rPr lang="lt-LT" sz="2800" b="1" i="1" u="sng" dirty="0" smtClean="0">
                <a:solidFill>
                  <a:schemeClr val="accent3"/>
                </a:solidFill>
              </a:rPr>
              <a:t>Tikslas:  </a:t>
            </a:r>
            <a:r>
              <a:rPr lang="lt-LT" sz="2800" dirty="0" smtClean="0"/>
              <a:t>mokinių bendravimas ir bendradarbiavimas per pamokas ir po pamokų, teigiamas požiūris ir tinkamas klasikinės lietuvių literatūros suvokimas</a:t>
            </a:r>
          </a:p>
          <a:p>
            <a:r>
              <a:rPr lang="lt-LT" sz="2800" b="1" i="1" u="sng" dirty="0" smtClean="0">
                <a:solidFill>
                  <a:schemeClr val="accent3"/>
                </a:solidFill>
              </a:rPr>
              <a:t>Rezultatas </a:t>
            </a:r>
            <a:r>
              <a:rPr lang="lt-LT" sz="2800" dirty="0" smtClean="0">
                <a:solidFill>
                  <a:schemeClr val="accent3"/>
                </a:solidFill>
              </a:rPr>
              <a:t>: </a:t>
            </a:r>
            <a:r>
              <a:rPr lang="lt-LT" sz="2800" dirty="0" smtClean="0"/>
              <a:t>K. Donelaičio poemos personažai atgiję šiomis dienomis, bendras komandinis mokinių darbas. „Turime sirgti savo idėja“.</a:t>
            </a:r>
            <a:endParaRPr lang="lt-LT" sz="2800" dirty="0" smtClean="0">
              <a:solidFill>
                <a:schemeClr val="accent3"/>
              </a:solidFill>
            </a:endParaRPr>
          </a:p>
          <a:p>
            <a:endParaRPr lang="lt-LT" b="1" i="1" u="sng" dirty="0">
              <a:solidFill>
                <a:schemeClr val="accent3"/>
              </a:solidFill>
            </a:endParaRPr>
          </a:p>
        </p:txBody>
      </p:sp>
    </p:spTree>
    <p:extLst>
      <p:ext uri="{BB962C8B-B14F-4D97-AF65-F5344CB8AC3E}">
        <p14:creationId xmlns:p14="http://schemas.microsoft.com/office/powerpoint/2010/main" val="1281566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solidFill>
              </a:rPr>
              <a:t>KLAIPĖDOS REGIONAS KŪRYBINIŲ PARTNERYSČIŲ PROJEKTE</a:t>
            </a:r>
            <a:endParaRPr lang="lt-LT" dirty="0"/>
          </a:p>
        </p:txBody>
      </p:sp>
      <p:sp>
        <p:nvSpPr>
          <p:cNvPr id="3" name="Turinio vietos rezervavimo ženklas 2"/>
          <p:cNvSpPr>
            <a:spLocks noGrp="1"/>
          </p:cNvSpPr>
          <p:nvPr>
            <p:ph idx="1"/>
          </p:nvPr>
        </p:nvSpPr>
        <p:spPr/>
        <p:txBody>
          <a:bodyPr>
            <a:normAutofit fontScale="92500" lnSpcReduction="10000"/>
          </a:bodyPr>
          <a:lstStyle/>
          <a:p>
            <a:pPr lvl="0"/>
            <a:r>
              <a:rPr lang="lt-LT" dirty="0">
                <a:solidFill>
                  <a:prstClr val="black"/>
                </a:solidFill>
              </a:rPr>
              <a:t>2011-2012 M. M. Tyrinėjančios mokyklos</a:t>
            </a:r>
          </a:p>
          <a:p>
            <a:r>
              <a:rPr lang="lt-LT" b="1" i="1" dirty="0" smtClean="0">
                <a:solidFill>
                  <a:schemeClr val="accent3"/>
                </a:solidFill>
              </a:rPr>
              <a:t>Klaipėdos rajono Endriejavo vidurinė mokykla ir kūrybinis projektas „5 kvadratas“</a:t>
            </a:r>
          </a:p>
          <a:p>
            <a:r>
              <a:rPr lang="lt-LT" b="1" i="1" u="sng" dirty="0" smtClean="0">
                <a:solidFill>
                  <a:schemeClr val="accent3"/>
                </a:solidFill>
              </a:rPr>
              <a:t>Tikslas: </a:t>
            </a:r>
            <a:r>
              <a:rPr lang="lt-LT" dirty="0" smtClean="0"/>
              <a:t>ugdyti penktokų kūrybines kompetencijas pasitelkiant radijo </a:t>
            </a:r>
            <a:r>
              <a:rPr lang="lt-LT" dirty="0" err="1" smtClean="0"/>
              <a:t>medijas</a:t>
            </a:r>
            <a:r>
              <a:rPr lang="lt-LT" dirty="0" smtClean="0"/>
              <a:t>. Įkurti Endriejavo mokyklos radijo stotį.</a:t>
            </a:r>
          </a:p>
          <a:p>
            <a:r>
              <a:rPr lang="lt-LT" b="1" i="1" u="sng" dirty="0" smtClean="0">
                <a:solidFill>
                  <a:schemeClr val="accent3"/>
                </a:solidFill>
              </a:rPr>
              <a:t>Rezultatas:</a:t>
            </a:r>
            <a:r>
              <a:rPr lang="lt-LT" dirty="0" smtClean="0"/>
              <a:t> veikianti radijo stotis, o mokymosi proceso metu išbandyta „žurnalisto duona“. Vaikai ėmė interviu, rengė radijo laidų pranešimus ir mokėsi jaustis „drąsūs“.</a:t>
            </a:r>
            <a:endParaRPr lang="lt-LT" b="1" i="1" u="sng" dirty="0">
              <a:solidFill>
                <a:schemeClr val="accent3"/>
              </a:solidFill>
            </a:endParaRPr>
          </a:p>
        </p:txBody>
      </p:sp>
    </p:spTree>
    <p:extLst>
      <p:ext uri="{BB962C8B-B14F-4D97-AF65-F5344CB8AC3E}">
        <p14:creationId xmlns:p14="http://schemas.microsoft.com/office/powerpoint/2010/main" val="222650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solidFill>
              </a:rPr>
              <a:t>KLAIPĖDOS REGIONAS KŪRYBINIŲ PARTNERYSČIŲ PROJEKTE</a:t>
            </a:r>
            <a:endParaRPr lang="lt-LT" dirty="0"/>
          </a:p>
        </p:txBody>
      </p:sp>
      <p:sp>
        <p:nvSpPr>
          <p:cNvPr id="3" name="Turinio vietos rezervavimo ženklas 2"/>
          <p:cNvSpPr>
            <a:spLocks noGrp="1"/>
          </p:cNvSpPr>
          <p:nvPr>
            <p:ph idx="1"/>
          </p:nvPr>
        </p:nvSpPr>
        <p:spPr/>
        <p:txBody>
          <a:bodyPr>
            <a:normAutofit fontScale="92500" lnSpcReduction="10000"/>
          </a:bodyPr>
          <a:lstStyle/>
          <a:p>
            <a:pPr lvl="0"/>
            <a:r>
              <a:rPr lang="lt-LT" sz="3000" dirty="0" smtClean="0">
                <a:solidFill>
                  <a:prstClr val="black"/>
                </a:solidFill>
              </a:rPr>
              <a:t>2012-2013 </a:t>
            </a:r>
            <a:r>
              <a:rPr lang="lt-LT" sz="3000" dirty="0">
                <a:solidFill>
                  <a:prstClr val="black"/>
                </a:solidFill>
              </a:rPr>
              <a:t>M. M. Tyrinėjančios </a:t>
            </a:r>
            <a:r>
              <a:rPr lang="lt-LT" sz="3000" dirty="0" smtClean="0">
                <a:solidFill>
                  <a:prstClr val="black"/>
                </a:solidFill>
              </a:rPr>
              <a:t>ir Pokyčių mokyklos</a:t>
            </a:r>
          </a:p>
          <a:p>
            <a:pPr lvl="0"/>
            <a:r>
              <a:rPr lang="lt-LT" sz="3000" dirty="0" smtClean="0">
                <a:solidFill>
                  <a:prstClr val="black"/>
                </a:solidFill>
              </a:rPr>
              <a:t>Klaipėdos regione kūrybinius projektus įgyvendins 6 Tyrinėjančios mokyklos:</a:t>
            </a:r>
          </a:p>
          <a:p>
            <a:pPr lvl="0"/>
            <a:r>
              <a:rPr lang="lt-LT" sz="3000" dirty="0" smtClean="0">
                <a:solidFill>
                  <a:prstClr val="black"/>
                </a:solidFill>
              </a:rPr>
              <a:t>Kretingos M. Daujoto vidurinė mokykla;</a:t>
            </a:r>
          </a:p>
          <a:p>
            <a:pPr lvl="0"/>
            <a:r>
              <a:rPr lang="lt-LT" sz="3000" dirty="0" smtClean="0">
                <a:solidFill>
                  <a:prstClr val="black"/>
                </a:solidFill>
              </a:rPr>
              <a:t>Skuodo rajono Mosėdžio gimnazija;</a:t>
            </a:r>
          </a:p>
          <a:p>
            <a:pPr lvl="0"/>
            <a:r>
              <a:rPr lang="lt-LT" sz="3000" dirty="0" smtClean="0">
                <a:solidFill>
                  <a:prstClr val="black"/>
                </a:solidFill>
              </a:rPr>
              <a:t>Kretingos r. Darbėnų gimnazija;</a:t>
            </a:r>
          </a:p>
          <a:p>
            <a:pPr lvl="0"/>
            <a:r>
              <a:rPr lang="lt-LT" sz="3000" dirty="0" smtClean="0">
                <a:solidFill>
                  <a:prstClr val="black"/>
                </a:solidFill>
              </a:rPr>
              <a:t>Klaipėdos r. </a:t>
            </a:r>
            <a:r>
              <a:rPr lang="lt-LT" sz="3000" dirty="0" err="1" smtClean="0">
                <a:solidFill>
                  <a:prstClr val="black"/>
                </a:solidFill>
              </a:rPr>
              <a:t>Agluonėnų</a:t>
            </a:r>
            <a:r>
              <a:rPr lang="lt-LT" sz="3000" dirty="0" smtClean="0">
                <a:solidFill>
                  <a:prstClr val="black"/>
                </a:solidFill>
              </a:rPr>
              <a:t> pagrindinė mokykla;</a:t>
            </a:r>
          </a:p>
          <a:p>
            <a:pPr lvl="0"/>
            <a:r>
              <a:rPr lang="lt-LT" sz="3000" dirty="0" smtClean="0">
                <a:solidFill>
                  <a:prstClr val="black"/>
                </a:solidFill>
              </a:rPr>
              <a:t>Priekulės Ievos  Simonaitytės gimnazija;</a:t>
            </a:r>
          </a:p>
          <a:p>
            <a:pPr lvl="0"/>
            <a:r>
              <a:rPr lang="lt-LT" sz="3000" dirty="0" smtClean="0">
                <a:solidFill>
                  <a:prstClr val="black"/>
                </a:solidFill>
              </a:rPr>
              <a:t>Klaipėdos </a:t>
            </a:r>
            <a:r>
              <a:rPr lang="lt-LT" sz="3000" dirty="0" err="1" smtClean="0">
                <a:solidFill>
                  <a:prstClr val="black"/>
                </a:solidFill>
              </a:rPr>
              <a:t>Vitės</a:t>
            </a:r>
            <a:r>
              <a:rPr lang="lt-LT" sz="3000" dirty="0" smtClean="0">
                <a:solidFill>
                  <a:prstClr val="black"/>
                </a:solidFill>
              </a:rPr>
              <a:t> pagrindinė mokykla</a:t>
            </a:r>
            <a:endParaRPr lang="lt-LT" dirty="0"/>
          </a:p>
        </p:txBody>
      </p:sp>
    </p:spTree>
    <p:extLst>
      <p:ext uri="{BB962C8B-B14F-4D97-AF65-F5344CB8AC3E}">
        <p14:creationId xmlns:p14="http://schemas.microsoft.com/office/powerpoint/2010/main" val="344484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3000" r="-13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solidFill>
              </a:rPr>
              <a:t>KLAIPĖDOS REGIONAS KŪRYBINIŲ PARTNERYSČIŲ PROJEKTE</a:t>
            </a:r>
            <a:endParaRPr lang="lt-LT" dirty="0"/>
          </a:p>
        </p:txBody>
      </p:sp>
      <p:sp>
        <p:nvSpPr>
          <p:cNvPr id="3" name="Turinio vietos rezervavimo ženklas 2"/>
          <p:cNvSpPr>
            <a:spLocks noGrp="1"/>
          </p:cNvSpPr>
          <p:nvPr>
            <p:ph idx="1"/>
          </p:nvPr>
        </p:nvSpPr>
        <p:spPr/>
        <p:txBody>
          <a:bodyPr/>
          <a:lstStyle/>
          <a:p>
            <a:r>
              <a:rPr lang="lt-LT" dirty="0" smtClean="0"/>
              <a:t>Šių metų Tyrinėjančių mokyklų dar laukia iššūkiai, nauja patirtis dirbant kartu su kūrybos agentais ir kuriančiais praktikais;</a:t>
            </a:r>
          </a:p>
          <a:p>
            <a:r>
              <a:rPr lang="lt-LT" dirty="0" smtClean="0"/>
              <a:t>Naujų metodų išbandymas, kūrybiško mokymosi proceso kelio paieškos, savo stiprybių ir silpnybių ieškojimai;</a:t>
            </a:r>
          </a:p>
          <a:p>
            <a:r>
              <a:rPr lang="lt-LT" dirty="0" smtClean="0"/>
              <a:t>O svarbiausia nauja patirtis ir įgytos kompetencijos.</a:t>
            </a:r>
            <a:endParaRPr lang="lt-LT" dirty="0"/>
          </a:p>
        </p:txBody>
      </p:sp>
    </p:spTree>
    <p:extLst>
      <p:ext uri="{BB962C8B-B14F-4D97-AF65-F5344CB8AC3E}">
        <p14:creationId xmlns:p14="http://schemas.microsoft.com/office/powerpoint/2010/main" val="3629874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solidFill>
              </a:rPr>
              <a:t>KLAIPĖDOS REGIONAS KŪRYBINIŲ PARTNERYSČIŲ PROJEKTE</a:t>
            </a:r>
            <a:endParaRPr lang="lt-LT" dirty="0"/>
          </a:p>
        </p:txBody>
      </p:sp>
      <p:sp>
        <p:nvSpPr>
          <p:cNvPr id="3" name="Turinio vietos rezervavimo ženklas 2"/>
          <p:cNvSpPr>
            <a:spLocks noGrp="1"/>
          </p:cNvSpPr>
          <p:nvPr>
            <p:ph idx="1"/>
          </p:nvPr>
        </p:nvSpPr>
        <p:spPr/>
        <p:txBody>
          <a:bodyPr>
            <a:normAutofit fontScale="92500"/>
          </a:bodyPr>
          <a:lstStyle/>
          <a:p>
            <a:r>
              <a:rPr lang="lt-LT" dirty="0" smtClean="0"/>
              <a:t>Pokyčių mokykloms nauji iššūkiai, pirmaisiais metais dirbus kūrybinių partneryčių kontekste, ieškoti naujų kūrybingumo formų ir jų pritaikymo galimybių mokymo ir mokymosi procese.</a:t>
            </a:r>
          </a:p>
          <a:p>
            <a:r>
              <a:rPr lang="lt-LT" dirty="0" smtClean="0"/>
              <a:t>Pokyčių mokyklos projektuose įtraukiama dalyvauti kur kas gausesnė mokyklos bendruomenės dalis ir tikimasi, jog kūrybingumo idėją palaikys visa mokyklos bendruomenė. </a:t>
            </a:r>
            <a:endParaRPr lang="lt-LT" dirty="0"/>
          </a:p>
        </p:txBody>
      </p:sp>
    </p:spTree>
    <p:extLst>
      <p:ext uri="{BB962C8B-B14F-4D97-AF65-F5344CB8AC3E}">
        <p14:creationId xmlns:p14="http://schemas.microsoft.com/office/powerpoint/2010/main" val="424084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solidFill>
              </a:rPr>
              <a:t>KAS ATRASTA KŪRYBINIŲ PARTNERYSČIŲ DĖKA</a:t>
            </a:r>
            <a:endParaRPr lang="lt-LT" dirty="0">
              <a:solidFill>
                <a:schemeClr val="accent3"/>
              </a:solidFill>
            </a:endParaRPr>
          </a:p>
        </p:txBody>
      </p:sp>
      <p:sp>
        <p:nvSpPr>
          <p:cNvPr id="4" name="Turinio vietos rezervavimo ženklas 3"/>
          <p:cNvSpPr>
            <a:spLocks noGrp="1"/>
          </p:cNvSpPr>
          <p:nvPr>
            <p:ph sz="half" idx="1"/>
          </p:nvPr>
        </p:nvSpPr>
        <p:spPr/>
        <p:txBody>
          <a:bodyPr/>
          <a:lstStyle/>
          <a:p>
            <a:r>
              <a:rPr lang="lt-LT" dirty="0" smtClean="0"/>
              <a:t>Mokytojų pasiryžimas išbandyti naujus metodus vardan vaikų;</a:t>
            </a:r>
          </a:p>
          <a:p>
            <a:r>
              <a:rPr lang="lt-LT" dirty="0" smtClean="0"/>
              <a:t>Pažvelgti į mokymo procesą „Kitu kampu“</a:t>
            </a:r>
          </a:p>
          <a:p>
            <a:r>
              <a:rPr lang="lt-LT" dirty="0" smtClean="0"/>
              <a:t>Siekis tobulėti ir mokytis;</a:t>
            </a:r>
          </a:p>
          <a:p>
            <a:r>
              <a:rPr lang="lt-LT" dirty="0" smtClean="0"/>
              <a:t>Noras įgyti naujų kompetencijų;</a:t>
            </a:r>
          </a:p>
          <a:p>
            <a:r>
              <a:rPr lang="lt-LT" dirty="0" smtClean="0"/>
              <a:t>Troškimas, kad mokykla mokiniui taptų „sava“</a:t>
            </a:r>
            <a:endParaRPr lang="lt-LT" dirty="0"/>
          </a:p>
        </p:txBody>
      </p:sp>
      <p:pic>
        <p:nvPicPr>
          <p:cNvPr id="7" name="Turinio vietos rezervavimo ženklas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625"/>
          <a:stretch/>
        </p:blipFill>
        <p:spPr>
          <a:xfrm>
            <a:off x="4376795" y="2348706"/>
            <a:ext cx="4310005" cy="4232398"/>
          </a:xfrm>
        </p:spPr>
      </p:pic>
    </p:spTree>
    <p:extLst>
      <p:ext uri="{BB962C8B-B14F-4D97-AF65-F5344CB8AC3E}">
        <p14:creationId xmlns:p14="http://schemas.microsoft.com/office/powerpoint/2010/main" val="166370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lstStyle/>
          <a:p>
            <a:endParaRPr lang="lt-LT" dirty="0"/>
          </a:p>
        </p:txBody>
      </p:sp>
      <p:sp>
        <p:nvSpPr>
          <p:cNvPr id="6" name="Teksto vietos rezervavimo ženklas 5"/>
          <p:cNvSpPr>
            <a:spLocks noGrp="1"/>
          </p:cNvSpPr>
          <p:nvPr>
            <p:ph type="body" idx="1"/>
          </p:nvPr>
        </p:nvSpPr>
        <p:spPr/>
        <p:txBody>
          <a:bodyPr/>
          <a:lstStyle/>
          <a:p>
            <a:pPr algn="r"/>
            <a:r>
              <a:rPr lang="lt-LT" sz="6000" smtClean="0">
                <a:solidFill>
                  <a:schemeClr val="accent3"/>
                </a:solidFill>
                <a:latin typeface="Book Antiqua" pitchFamily="18" charset="0"/>
              </a:rPr>
              <a:t>AČIŪ UŽ DĖMESĮ</a:t>
            </a:r>
            <a:endParaRPr lang="lt-LT" sz="6000" dirty="0">
              <a:solidFill>
                <a:schemeClr val="accent3"/>
              </a:solidFill>
              <a:latin typeface="Book Antiqua" pitchFamily="18" charset="0"/>
            </a:endParaRPr>
          </a:p>
        </p:txBody>
      </p:sp>
    </p:spTree>
    <p:extLst>
      <p:ext uri="{BB962C8B-B14F-4D97-AF65-F5344CB8AC3E}">
        <p14:creationId xmlns:p14="http://schemas.microsoft.com/office/powerpoint/2010/main" val="195390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KŪRYBINĖS PARTNERYSTĖS, KAS TAI?</a:t>
            </a:r>
            <a:endParaRPr lang="lt-LT" dirty="0">
              <a:solidFill>
                <a:schemeClr val="accent3">
                  <a:lumMod val="75000"/>
                </a:schemeClr>
              </a:solidFill>
            </a:endParaRPr>
          </a:p>
        </p:txBody>
      </p:sp>
      <p:sp>
        <p:nvSpPr>
          <p:cNvPr id="3" name="Turinio vietos rezervavimo ženklas 2"/>
          <p:cNvSpPr>
            <a:spLocks noGrp="1"/>
          </p:cNvSpPr>
          <p:nvPr>
            <p:ph sz="half" idx="1"/>
          </p:nvPr>
        </p:nvSpPr>
        <p:spPr>
          <a:xfrm>
            <a:off x="457200" y="1417638"/>
            <a:ext cx="4038600" cy="5227861"/>
          </a:xfrm>
        </p:spPr>
        <p:txBody>
          <a:bodyPr/>
          <a:lstStyle/>
          <a:p>
            <a:r>
              <a:rPr lang="lt-LT" i="1" dirty="0" smtClean="0">
                <a:solidFill>
                  <a:schemeClr val="accent3">
                    <a:lumMod val="75000"/>
                  </a:schemeClr>
                </a:solidFill>
                <a:latin typeface="Bookman Old Style" pitchFamily="18" charset="0"/>
              </a:rPr>
              <a:t>Kūrybinės partnerystės </a:t>
            </a:r>
            <a:r>
              <a:rPr lang="lt-LT" dirty="0" smtClean="0"/>
              <a:t>tai – naujas požiūris į mokymą ir mokymąsi Lietuvos bendrojo lavinimo mokyklose. Pagrindinis šios programos tikslas – praplėsti, atskleisti ir išlaisvinti mokinių ir mokytojų kūrybiškumą ugdymo procese. </a:t>
            </a:r>
            <a:endParaRPr lang="lt-LT" dirty="0"/>
          </a:p>
        </p:txBody>
      </p:sp>
      <p:sp>
        <p:nvSpPr>
          <p:cNvPr id="5" name="Turinio vietos rezervavimo ženklas 4"/>
          <p:cNvSpPr>
            <a:spLocks noGrp="1"/>
          </p:cNvSpPr>
          <p:nvPr>
            <p:ph sz="half" idx="2"/>
          </p:nvPr>
        </p:nvSpPr>
        <p:spPr/>
        <p:txBody>
          <a:bodyPr/>
          <a:lstStyle/>
          <a:p>
            <a:endParaRPr lang="lt-LT" dirty="0"/>
          </a:p>
        </p:txBody>
      </p:sp>
      <p:pic>
        <p:nvPicPr>
          <p:cNvPr id="4" name="Turinio vietos rezervavimo ženklas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388072" y="2158675"/>
            <a:ext cx="4454138" cy="3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13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chemeClr val="accent3">
                    <a:lumMod val="75000"/>
                  </a:schemeClr>
                </a:solidFill>
              </a:rPr>
              <a:t>KŪRYBINĖS </a:t>
            </a:r>
            <a:r>
              <a:rPr lang="lt-LT" dirty="0" smtClean="0">
                <a:solidFill>
                  <a:schemeClr val="accent3">
                    <a:lumMod val="75000"/>
                  </a:schemeClr>
                </a:solidFill>
              </a:rPr>
              <a:t>PARTNERYSTĖS NAUJAS POŽIŪRIS</a:t>
            </a:r>
            <a:endParaRPr lang="lt-LT" dirty="0"/>
          </a:p>
        </p:txBody>
      </p:sp>
      <p:sp>
        <p:nvSpPr>
          <p:cNvPr id="5" name="Turinio vietos rezervavimo ženklas 4"/>
          <p:cNvSpPr>
            <a:spLocks noGrp="1"/>
          </p:cNvSpPr>
          <p:nvPr>
            <p:ph idx="1"/>
          </p:nvPr>
        </p:nvSpPr>
        <p:spPr/>
        <p:txBody>
          <a:bodyPr/>
          <a:lstStyle/>
          <a:p>
            <a:r>
              <a:rPr lang="lt-LT" i="1" dirty="0" smtClean="0">
                <a:solidFill>
                  <a:schemeClr val="accent3">
                    <a:lumMod val="75000"/>
                  </a:schemeClr>
                </a:solidFill>
                <a:latin typeface="Bookman Old Style" pitchFamily="18" charset="0"/>
              </a:rPr>
              <a:t>Kūrybinių partnerysčių </a:t>
            </a:r>
            <a:r>
              <a:rPr lang="lt-LT" dirty="0" smtClean="0"/>
              <a:t>modelis siūlo į mokymo ir mokymosi procesą žvelgti kitaip, nes skatina:</a:t>
            </a:r>
          </a:p>
          <a:p>
            <a:pPr marL="514350" indent="-514350">
              <a:buFont typeface="+mj-lt"/>
              <a:buAutoNum type="arabicPeriod"/>
            </a:pPr>
            <a:r>
              <a:rPr lang="lt-LT" i="1" dirty="0" smtClean="0"/>
              <a:t>Tyrinėti ir analizuoti mokymosi procesą;</a:t>
            </a:r>
          </a:p>
          <a:p>
            <a:pPr marL="514350" indent="-514350">
              <a:buFont typeface="+mj-lt"/>
              <a:buAutoNum type="arabicPeriod"/>
            </a:pPr>
            <a:r>
              <a:rPr lang="lt-LT" i="1" dirty="0" smtClean="0"/>
              <a:t>Įvertinti fizines mokymosi aplinkos sąlygas;</a:t>
            </a:r>
          </a:p>
          <a:p>
            <a:pPr marL="514350" indent="-514350">
              <a:buFont typeface="+mj-lt"/>
              <a:buAutoNum type="arabicPeriod"/>
            </a:pPr>
            <a:r>
              <a:rPr lang="lt-LT" i="1" dirty="0" smtClean="0"/>
              <a:t>Stebėti ir analizuoti mokinių motyvaciją ir atsakomybę už mokymosi rezultatus;</a:t>
            </a:r>
          </a:p>
          <a:p>
            <a:pPr marL="514350" indent="-514350">
              <a:buFont typeface="+mj-lt"/>
              <a:buAutoNum type="arabicPeriod"/>
            </a:pPr>
            <a:r>
              <a:rPr lang="lt-LT" i="1" dirty="0" smtClean="0"/>
              <a:t>Ieškoti kūrybiškų būdų šiuolaikinėms mokymo ir mokymosi problemoms spręsti.</a:t>
            </a:r>
          </a:p>
          <a:p>
            <a:pPr marL="514350" indent="-514350">
              <a:buFont typeface="+mj-lt"/>
              <a:buAutoNum type="arabicPeriod"/>
            </a:pPr>
            <a:endParaRPr lang="lt-LT" i="1" dirty="0" smtClean="0"/>
          </a:p>
          <a:p>
            <a:pPr marL="514350" indent="-514350">
              <a:buFont typeface="+mj-lt"/>
              <a:buAutoNum type="arabicPeriod"/>
            </a:pPr>
            <a:endParaRPr lang="lt-LT" i="1" dirty="0" smtClean="0"/>
          </a:p>
          <a:p>
            <a:pPr marL="514350" indent="-514350">
              <a:buFont typeface="+mj-lt"/>
              <a:buAutoNum type="arabicPeriod"/>
            </a:pPr>
            <a:endParaRPr lang="lt-LT" i="1" dirty="0" smtClean="0"/>
          </a:p>
          <a:p>
            <a:pPr marL="514350" indent="-514350">
              <a:buFont typeface="+mj-lt"/>
              <a:buAutoNum type="arabicPeriod"/>
            </a:pPr>
            <a:endParaRPr lang="lt-LT" dirty="0" smtClean="0"/>
          </a:p>
          <a:p>
            <a:endParaRPr lang="lt-LT" dirty="0"/>
          </a:p>
        </p:txBody>
      </p:sp>
    </p:spTree>
    <p:extLst>
      <p:ext uri="{BB962C8B-B14F-4D97-AF65-F5344CB8AC3E}">
        <p14:creationId xmlns:p14="http://schemas.microsoft.com/office/powerpoint/2010/main" val="2380418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1000" r="-11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1695830"/>
          </a:xfrm>
        </p:spPr>
        <p:txBody>
          <a:bodyPr/>
          <a:lstStyle/>
          <a:p>
            <a:r>
              <a:rPr lang="lt-LT" sz="3600" dirty="0" smtClean="0">
                <a:solidFill>
                  <a:schemeClr val="accent3">
                    <a:lumMod val="75000"/>
                  </a:schemeClr>
                </a:solidFill>
              </a:rPr>
              <a:t>KUO SKIRIASI KŪRYBINIŲ PARTNERYSČIŲ MODELIS NUO TRADICINIO UGDYMO MODELIO</a:t>
            </a:r>
            <a:endParaRPr lang="lt-LT" sz="3600" dirty="0">
              <a:solidFill>
                <a:schemeClr val="accent3">
                  <a:lumMod val="75000"/>
                </a:schemeClr>
              </a:solidFill>
            </a:endParaRPr>
          </a:p>
        </p:txBody>
      </p:sp>
      <p:sp>
        <p:nvSpPr>
          <p:cNvPr id="3" name="Turinio vietos rezervavimo ženklas 2"/>
          <p:cNvSpPr>
            <a:spLocks noGrp="1"/>
          </p:cNvSpPr>
          <p:nvPr>
            <p:ph idx="1"/>
          </p:nvPr>
        </p:nvSpPr>
        <p:spPr>
          <a:xfrm>
            <a:off x="457200" y="2073500"/>
            <a:ext cx="8229600" cy="4052664"/>
          </a:xfrm>
        </p:spPr>
        <p:txBody>
          <a:bodyPr/>
          <a:lstStyle/>
          <a:p>
            <a:r>
              <a:rPr lang="lt-LT" dirty="0" smtClean="0"/>
              <a:t>Įprasta, jog tradiciniame mokymo procese dalyvauja mokinys ir mokytojas;</a:t>
            </a:r>
          </a:p>
          <a:p>
            <a:r>
              <a:rPr lang="lt-LT" dirty="0" smtClean="0"/>
              <a:t>Taikant kūrybinių partnerysčių modelį mokymosi procese atsiranda nauji veikėjai:</a:t>
            </a:r>
          </a:p>
          <a:p>
            <a:pPr marL="0" indent="0" algn="ctr">
              <a:buNone/>
            </a:pPr>
            <a:r>
              <a:rPr lang="lt-LT" b="1" i="1" dirty="0" smtClean="0">
                <a:solidFill>
                  <a:schemeClr val="accent3">
                    <a:lumMod val="75000"/>
                  </a:schemeClr>
                </a:solidFill>
                <a:latin typeface="Bookman Old Style" pitchFamily="18" charset="0"/>
              </a:rPr>
              <a:t>KŪRYBOS AGENTAS IR KURIANTIS PRAKTIKAS</a:t>
            </a:r>
            <a:endParaRPr lang="lt-LT" b="1" i="1" dirty="0">
              <a:solidFill>
                <a:schemeClr val="accent3">
                  <a:lumMod val="75000"/>
                </a:schemeClr>
              </a:solidFill>
              <a:latin typeface="Bookman Old Style" pitchFamily="18" charset="0"/>
            </a:endParaRPr>
          </a:p>
        </p:txBody>
      </p:sp>
    </p:spTree>
    <p:extLst>
      <p:ext uri="{BB962C8B-B14F-4D97-AF65-F5344CB8AC3E}">
        <p14:creationId xmlns:p14="http://schemas.microsoft.com/office/powerpoint/2010/main" val="1752044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KAS JIS-KŪRYBOS AGENTAS</a:t>
            </a:r>
            <a:endParaRPr lang="lt-LT" dirty="0">
              <a:solidFill>
                <a:schemeClr val="accent3">
                  <a:lumMod val="75000"/>
                </a:schemeClr>
              </a:solidFill>
            </a:endParaRPr>
          </a:p>
        </p:txBody>
      </p:sp>
      <p:sp>
        <p:nvSpPr>
          <p:cNvPr id="3" name="Turinio vietos rezervavimo ženklas 2"/>
          <p:cNvSpPr>
            <a:spLocks noGrp="1"/>
          </p:cNvSpPr>
          <p:nvPr>
            <p:ph idx="1"/>
          </p:nvPr>
        </p:nvSpPr>
        <p:spPr/>
        <p:txBody>
          <a:bodyPr/>
          <a:lstStyle/>
          <a:p>
            <a:r>
              <a:rPr lang="lt-LT" b="1" i="1" dirty="0" smtClean="0">
                <a:solidFill>
                  <a:schemeClr val="accent3">
                    <a:lumMod val="75000"/>
                  </a:schemeClr>
                </a:solidFill>
                <a:latin typeface="Bookman Old Style" pitchFamily="18" charset="0"/>
              </a:rPr>
              <a:t>Kūrybos agentas </a:t>
            </a:r>
            <a:r>
              <a:rPr lang="lt-LT" dirty="0" smtClean="0"/>
              <a:t>tai žmogus, kuris dirba kūrybiniame sektoriuje pvz. teatre, televizijoje, meno galerijoje ir pan. Jis yra tarpininkas, tarp kūrėjo ir mokyklos. Pagrindinis jo vaidmuo, tyrinėti kartu su mokytojais ir mokiniais tas sritis, kurios mokymosi procese atrodo sudėtingiausiai įveikiamos ir tokiu būdu generuoti kūrybiško mokymosi procesus.</a:t>
            </a:r>
            <a:endParaRPr lang="lt-LT" dirty="0"/>
          </a:p>
        </p:txBody>
      </p:sp>
    </p:spTree>
    <p:extLst>
      <p:ext uri="{BB962C8B-B14F-4D97-AF65-F5344CB8AC3E}">
        <p14:creationId xmlns:p14="http://schemas.microsoft.com/office/powerpoint/2010/main" val="142437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solidFill>
                  <a:srgbClr val="9BBB59">
                    <a:lumMod val="75000"/>
                  </a:srgbClr>
                </a:solidFill>
              </a:rPr>
              <a:t>KAS JIS-KŪRYBOS AGENTAS</a:t>
            </a:r>
            <a:endParaRPr lang="lt-LT" dirty="0"/>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9489" y="3279284"/>
            <a:ext cx="4477554" cy="3358166"/>
          </a:xfrm>
          <a:prstGeom prst="ellipse">
            <a:avLst/>
          </a:prstGeom>
          <a:ln>
            <a:noFill/>
          </a:ln>
          <a:effectLst>
            <a:softEdge rad="112500"/>
          </a:effectLst>
        </p:spPr>
      </p:pic>
      <p:sp>
        <p:nvSpPr>
          <p:cNvPr id="5" name="Turinio vietos rezervavimo ženklas 4"/>
          <p:cNvSpPr>
            <a:spLocks noGrp="1"/>
          </p:cNvSpPr>
          <p:nvPr>
            <p:ph sz="half" idx="4294967295"/>
          </p:nvPr>
        </p:nvSpPr>
        <p:spPr>
          <a:xfrm>
            <a:off x="457200" y="1600200"/>
            <a:ext cx="8686800" cy="4525963"/>
          </a:xfrm>
        </p:spPr>
        <p:txBody>
          <a:bodyPr/>
          <a:lstStyle/>
          <a:p>
            <a:r>
              <a:rPr lang="lt-LT" b="1" i="1" dirty="0" smtClean="0">
                <a:solidFill>
                  <a:schemeClr val="accent3">
                    <a:lumMod val="75000"/>
                  </a:schemeClr>
                </a:solidFill>
                <a:latin typeface="Bookman Old Style" pitchFamily="18" charset="0"/>
              </a:rPr>
              <a:t>Kūrybos agentas</a:t>
            </a:r>
            <a:r>
              <a:rPr lang="lt-LT" dirty="0" smtClean="0"/>
              <a:t>, tai „kritiškas draugas“ ir pagalbininkas, kuris gali paskatinti kūrybiškų idėjų generavimą mokymosi procese.</a:t>
            </a:r>
            <a:endParaRPr lang="lt-LT" dirty="0"/>
          </a:p>
        </p:txBody>
      </p:sp>
    </p:spTree>
    <p:extLst>
      <p:ext uri="{BB962C8B-B14F-4D97-AF65-F5344CB8AC3E}">
        <p14:creationId xmlns:p14="http://schemas.microsoft.com/office/powerpoint/2010/main" val="3188309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KURIANTIS PRAKTIKAS TAI...</a:t>
            </a:r>
            <a:endParaRPr lang="lt-LT" dirty="0">
              <a:solidFill>
                <a:schemeClr val="accent3">
                  <a:lumMod val="75000"/>
                </a:schemeClr>
              </a:solidFill>
            </a:endParaRPr>
          </a:p>
        </p:txBody>
      </p:sp>
      <p:sp>
        <p:nvSpPr>
          <p:cNvPr id="3" name="Turinio vietos rezervavimo ženklas 2"/>
          <p:cNvSpPr>
            <a:spLocks noGrp="1"/>
          </p:cNvSpPr>
          <p:nvPr>
            <p:ph idx="1"/>
          </p:nvPr>
        </p:nvSpPr>
        <p:spPr/>
        <p:txBody>
          <a:bodyPr/>
          <a:lstStyle/>
          <a:p>
            <a:r>
              <a:rPr lang="lt-LT" dirty="0" smtClean="0"/>
              <a:t>Taip pat kūrybinio sektoriaus atstovas, kūrėjas, kuris padės mokyklai įgyvendinti kūrybinius sumanymus ir projektus vedančius link numatytų pokyčių mokymo procese.</a:t>
            </a:r>
            <a:endParaRPr lang="lt-LT" dirty="0"/>
          </a:p>
        </p:txBody>
      </p:sp>
    </p:spTree>
    <p:extLst>
      <p:ext uri="{BB962C8B-B14F-4D97-AF65-F5344CB8AC3E}">
        <p14:creationId xmlns:p14="http://schemas.microsoft.com/office/powerpoint/2010/main" val="326186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5000" r="-5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TAIGI, KODĖL KŪRYBINĖS PARTNERYSĖS?</a:t>
            </a:r>
            <a:endParaRPr lang="lt-LT" dirty="0">
              <a:solidFill>
                <a:schemeClr val="accent3">
                  <a:lumMod val="75000"/>
                </a:schemeClr>
              </a:solidFill>
            </a:endParaRPr>
          </a:p>
        </p:txBody>
      </p:sp>
      <p:sp>
        <p:nvSpPr>
          <p:cNvPr id="3" name="Turinio vietos rezervavimo ženklas 2"/>
          <p:cNvSpPr>
            <a:spLocks noGrp="1"/>
          </p:cNvSpPr>
          <p:nvPr>
            <p:ph idx="1"/>
          </p:nvPr>
        </p:nvSpPr>
        <p:spPr/>
        <p:txBody>
          <a:bodyPr/>
          <a:lstStyle/>
          <a:p>
            <a:r>
              <a:rPr lang="lt-LT" dirty="0" smtClean="0"/>
              <a:t>Kūrybingumas siejamas su lankstumu, atvirumu naujovėms, gebėjimu stebėti, kritiškai mąstyti, drąsa rizikuoti ir pasirengimu patirti nesėkmę.</a:t>
            </a:r>
          </a:p>
          <a:p>
            <a:r>
              <a:rPr lang="lt-LT" dirty="0" smtClean="0"/>
              <a:t>Kūrybiškas mokymas (sis), leidžia mokiniams įsivaizduoti, koks galėtų būti pasaulis ir suteikia jiems pasitikėjimo savimi, kad patys imtųsi teigiamų pokyčių.</a:t>
            </a:r>
            <a:endParaRPr lang="lt-LT" dirty="0"/>
          </a:p>
        </p:txBody>
      </p:sp>
    </p:spTree>
    <p:extLst>
      <p:ext uri="{BB962C8B-B14F-4D97-AF65-F5344CB8AC3E}">
        <p14:creationId xmlns:p14="http://schemas.microsoft.com/office/powerpoint/2010/main" val="51924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solidFill>
                  <a:schemeClr val="accent3">
                    <a:lumMod val="75000"/>
                  </a:schemeClr>
                </a:solidFill>
              </a:rPr>
              <a:t>KAS DALYVAUJA KŪRYBINIŲ PARTNERYSČIŲ PROJEKTE</a:t>
            </a:r>
            <a:endParaRPr lang="lt-LT" dirty="0">
              <a:solidFill>
                <a:schemeClr val="accent3">
                  <a:lumMod val="75000"/>
                </a:schemeClr>
              </a:solidFill>
            </a:endParaRPr>
          </a:p>
        </p:txBody>
      </p:sp>
      <p:sp>
        <p:nvSpPr>
          <p:cNvPr id="3" name="Turinio vietos rezervavimo ženklas 2"/>
          <p:cNvSpPr>
            <a:spLocks noGrp="1"/>
          </p:cNvSpPr>
          <p:nvPr>
            <p:ph idx="1"/>
          </p:nvPr>
        </p:nvSpPr>
        <p:spPr/>
        <p:txBody>
          <a:bodyPr/>
          <a:lstStyle/>
          <a:p>
            <a:r>
              <a:rPr lang="lt-LT" dirty="0" smtClean="0"/>
              <a:t>Mokyklos, kurios siekia:</a:t>
            </a:r>
          </a:p>
          <a:p>
            <a:pPr marL="514350" indent="-514350">
              <a:buFont typeface="+mj-lt"/>
              <a:buAutoNum type="arabicPeriod"/>
            </a:pPr>
            <a:r>
              <a:rPr lang="lt-LT" dirty="0" smtClean="0">
                <a:solidFill>
                  <a:schemeClr val="accent3">
                    <a:lumMod val="75000"/>
                  </a:schemeClr>
                </a:solidFill>
              </a:rPr>
              <a:t>Ugdyti jaunų žmonių kūrybingumą;</a:t>
            </a:r>
          </a:p>
          <a:p>
            <a:pPr marL="514350" indent="-514350">
              <a:buFont typeface="+mj-lt"/>
              <a:buAutoNum type="arabicPeriod"/>
            </a:pPr>
            <a:r>
              <a:rPr lang="lt-LT" dirty="0" smtClean="0">
                <a:solidFill>
                  <a:schemeClr val="accent3">
                    <a:lumMod val="75000"/>
                  </a:schemeClr>
                </a:solidFill>
              </a:rPr>
              <a:t>Skatinti mokytojų kūrybiško darbo gebėjimus ir bendradarbiavimo su kūrėjais įgūdžius;</a:t>
            </a:r>
          </a:p>
          <a:p>
            <a:pPr marL="514350" indent="-514350">
              <a:buFont typeface="+mj-lt"/>
              <a:buAutoNum type="arabicPeriod"/>
            </a:pPr>
            <a:r>
              <a:rPr lang="lt-LT" dirty="0" smtClean="0">
                <a:solidFill>
                  <a:schemeClr val="accent3">
                    <a:lumMod val="75000"/>
                  </a:schemeClr>
                </a:solidFill>
              </a:rPr>
              <a:t>Vystyti mokyklos bendruomenės požiūrį į kultūrą, kūrybiškumo ir partnerystės teikiamas galimybes.</a:t>
            </a:r>
          </a:p>
          <a:p>
            <a:pPr marL="514350" indent="-514350">
              <a:buFont typeface="+mj-lt"/>
              <a:buAutoNum type="arabicPeriod"/>
            </a:pPr>
            <a:endParaRPr lang="lt-LT" dirty="0">
              <a:solidFill>
                <a:schemeClr val="accent3">
                  <a:lumMod val="75000"/>
                </a:schemeClr>
              </a:solidFill>
            </a:endParaRPr>
          </a:p>
        </p:txBody>
      </p:sp>
    </p:spTree>
    <p:extLst>
      <p:ext uri="{BB962C8B-B14F-4D97-AF65-F5344CB8AC3E}">
        <p14:creationId xmlns:p14="http://schemas.microsoft.com/office/powerpoint/2010/main" val="2567391959"/>
      </p:ext>
    </p:extLst>
  </p:cSld>
  <p:clrMapOvr>
    <a:masterClrMapping/>
  </p:clrMapOvr>
</p:sld>
</file>

<file path=ppt/theme/theme1.xml><?xml version="1.0" encoding="utf-8"?>
<a:theme xmlns:a="http://schemas.openxmlformats.org/drawingml/2006/main" name="KP_skaidres_sablonas_N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KP_skaidres_sablonas_Nr.2</Template>
  <TotalTime>430</TotalTime>
  <Words>810</Words>
  <Application>Microsoft Office PowerPoint</Application>
  <PresentationFormat>Demonstracija ekrane (4:3)</PresentationFormat>
  <Paragraphs>76</Paragraphs>
  <Slides>19</Slides>
  <Notes>0</Notes>
  <HiddenSlides>0</HiddenSlides>
  <MMClips>0</MMClips>
  <ScaleCrop>false</ScaleCrop>
  <HeadingPairs>
    <vt:vector size="4" baseType="variant">
      <vt:variant>
        <vt:lpstr>Tema</vt:lpstr>
      </vt:variant>
      <vt:variant>
        <vt:i4>1</vt:i4>
      </vt:variant>
      <vt:variant>
        <vt:lpstr>Skaidrių pavadinimai</vt:lpstr>
      </vt:variant>
      <vt:variant>
        <vt:i4>19</vt:i4>
      </vt:variant>
    </vt:vector>
  </HeadingPairs>
  <TitlesOfParts>
    <vt:vector size="20" baseType="lpstr">
      <vt:lpstr>KP_skaidres_sablonas_Nr.2</vt:lpstr>
      <vt:lpstr>KLAIPĖDOS REGIONO KP ISTORIJA</vt:lpstr>
      <vt:lpstr>KŪRYBINĖS PARTNERYSTĖS, KAS TAI?</vt:lpstr>
      <vt:lpstr>KŪRYBINĖS PARTNERYSTĖS NAUJAS POŽIŪRIS</vt:lpstr>
      <vt:lpstr>KUO SKIRIASI KŪRYBINIŲ PARTNERYSČIŲ MODELIS NUO TRADICINIO UGDYMO MODELIO</vt:lpstr>
      <vt:lpstr>KAS JIS-KŪRYBOS AGENTAS</vt:lpstr>
      <vt:lpstr>KAS JIS-KŪRYBOS AGENTAS</vt:lpstr>
      <vt:lpstr>KURIANTIS PRAKTIKAS TAI...</vt:lpstr>
      <vt:lpstr>TAIGI, KODĖL KŪRYBINĖS PARTNERYSĖS?</vt:lpstr>
      <vt:lpstr>KAS DALYVAUJA KŪRYBINIŲ PARTNERYSČIŲ PROJEKTE</vt:lpstr>
      <vt:lpstr>KŪRYBINĖSE PARTNERYSTĖSE VISA LIETUVA</vt:lpstr>
      <vt:lpstr>KLAIPĖDOS REGIONAS KŪRYBINIŲ PARTNERYSČIŲ PROJEKTE</vt:lpstr>
      <vt:lpstr>KLAIPĖDOS REGIONAS KŪRYBINIŲ PARTNERYSČIŲ PROJEKTE</vt:lpstr>
      <vt:lpstr>KLAIPĖDOS REGIONAS KŪRYBINIŲ PARTNERYSČIŲ PROJEKTE</vt:lpstr>
      <vt:lpstr>KLAIPĖDOS REGIONAS KŪRYBINIŲ PARTNERYSČIŲ PROJEKTE</vt:lpstr>
      <vt:lpstr>KLAIPĖDOS REGIONAS KŪRYBINIŲ PARTNERYSČIŲ PROJEKTE</vt:lpstr>
      <vt:lpstr>KLAIPĖDOS REGIONAS KŪRYBINIŲ PARTNERYSČIŲ PROJEKTE</vt:lpstr>
      <vt:lpstr>KLAIPĖDOS REGIONAS KŪRYBINIŲ PARTNERYSČIŲ PROJEKTE</vt:lpstr>
      <vt:lpstr>KAS ATRASTA KŪRYBINIŲ PARTNERYSČIŲ DĖKA</vt:lpstr>
      <vt:lpstr>PowerPoint pristatymas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dest</dc:creator>
  <cp:lastModifiedBy>Daiva Pukėnaitė</cp:lastModifiedBy>
  <cp:revision>31</cp:revision>
  <cp:lastPrinted>2011-11-04T18:15:43Z</cp:lastPrinted>
  <dcterms:created xsi:type="dcterms:W3CDTF">2012-03-22T12:04:47Z</dcterms:created>
  <dcterms:modified xsi:type="dcterms:W3CDTF">2013-01-16T11:57:22Z</dcterms:modified>
</cp:coreProperties>
</file>